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Questrial" pitchFamily="2" charset="77"/>
      <p:regular r:id="rId29"/>
    </p:embeddedFont>
    <p:embeddedFont>
      <p:font typeface="Roboto"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85B1F3E-EB02-42D1-858B-D41DCC9CC5B2}">
  <a:tblStyle styleId="{F85B1F3E-EB02-42D1-858B-D41DCC9CC5B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CC322B-D526-4F9B-B7B9-ECE517ACBBE7}" styleName="Table_1">
    <a:wholeTbl>
      <a:tcTxStyle b="off" i="off">
        <a:font>
          <a:latin typeface="Calibri"/>
          <a:ea typeface="Calibri"/>
          <a:cs typeface="Calibri"/>
        </a:font>
        <a:srgbClr val="0A091B"/>
      </a:tcTxStyle>
      <a:tcStyle>
        <a:tcBdr>
          <a:left>
            <a:ln w="12700" cap="flat" cmpd="sng">
              <a:solidFill>
                <a:srgbClr val="F2F2F5"/>
              </a:solidFill>
              <a:prstDash val="solid"/>
              <a:round/>
              <a:headEnd type="none" w="sm" len="sm"/>
              <a:tailEnd type="none" w="sm" len="sm"/>
            </a:ln>
          </a:left>
          <a:right>
            <a:ln w="12700" cap="flat" cmpd="sng">
              <a:solidFill>
                <a:srgbClr val="F2F2F5"/>
              </a:solidFill>
              <a:prstDash val="solid"/>
              <a:round/>
              <a:headEnd type="none" w="sm" len="sm"/>
              <a:tailEnd type="none" w="sm" len="sm"/>
            </a:ln>
          </a:right>
          <a:top>
            <a:ln w="12700" cap="flat" cmpd="sng">
              <a:solidFill>
                <a:srgbClr val="F2F2F5"/>
              </a:solidFill>
              <a:prstDash val="solid"/>
              <a:round/>
              <a:headEnd type="none" w="sm" len="sm"/>
              <a:tailEnd type="none" w="sm" len="sm"/>
            </a:ln>
          </a:top>
          <a:bottom>
            <a:ln w="12700" cap="flat" cmpd="sng">
              <a:solidFill>
                <a:srgbClr val="F2F2F5"/>
              </a:solidFill>
              <a:prstDash val="solid"/>
              <a:round/>
              <a:headEnd type="none" w="sm" len="sm"/>
              <a:tailEnd type="none" w="sm" len="sm"/>
            </a:ln>
          </a:bottom>
          <a:insideH>
            <a:ln w="12700" cap="flat" cmpd="sng">
              <a:solidFill>
                <a:srgbClr val="F2F2F5"/>
              </a:solidFill>
              <a:prstDash val="solid"/>
              <a:round/>
              <a:headEnd type="none" w="sm" len="sm"/>
              <a:tailEnd type="none" w="sm" len="sm"/>
            </a:ln>
          </a:insideH>
          <a:insideV>
            <a:ln w="12700" cap="flat" cmpd="sng">
              <a:solidFill>
                <a:srgbClr val="F2F2F5"/>
              </a:solidFill>
              <a:prstDash val="solid"/>
              <a:round/>
              <a:headEnd type="none" w="sm" len="sm"/>
              <a:tailEnd type="none" w="sm" len="sm"/>
            </a:ln>
          </a:insideV>
        </a:tcBdr>
        <a:fill>
          <a:solidFill>
            <a:srgbClr val="F1F3F9"/>
          </a:solidFill>
        </a:fill>
      </a:tcStyle>
    </a:wholeTbl>
    <a:band1H>
      <a:tcTxStyle/>
      <a:tcStyle>
        <a:tcBdr/>
        <a:fill>
          <a:solidFill>
            <a:srgbClr val="E2E5F4"/>
          </a:solidFill>
        </a:fill>
      </a:tcStyle>
    </a:band1H>
    <a:band2H>
      <a:tcTxStyle/>
      <a:tcStyle>
        <a:tcBdr/>
      </a:tcStyle>
    </a:band2H>
    <a:band1V>
      <a:tcTxStyle/>
      <a:tcStyle>
        <a:tcBdr/>
        <a:fill>
          <a:solidFill>
            <a:srgbClr val="E2E5F4"/>
          </a:solidFill>
        </a:fill>
      </a:tcStyle>
    </a:band1V>
    <a:band2V>
      <a:tcTxStyle/>
      <a:tcStyle>
        <a:tcBdr/>
      </a:tcStyle>
    </a:band2V>
    <a:lastCol>
      <a:tcTxStyle b="on" i="off">
        <a:font>
          <a:latin typeface="Calibri"/>
          <a:ea typeface="Calibri"/>
          <a:cs typeface="Calibri"/>
        </a:font>
        <a:srgbClr val="F2F2F5"/>
      </a:tcTxStyle>
      <a:tcStyle>
        <a:tcBdr/>
        <a:fill>
          <a:solidFill>
            <a:srgbClr val="62ACC9"/>
          </a:solidFill>
        </a:fill>
      </a:tcStyle>
    </a:lastCol>
    <a:firstCol>
      <a:tcTxStyle b="on" i="off">
        <a:font>
          <a:latin typeface="Calibri"/>
          <a:ea typeface="Calibri"/>
          <a:cs typeface="Calibri"/>
        </a:font>
        <a:srgbClr val="F2F2F5"/>
      </a:tcTxStyle>
      <a:tcStyle>
        <a:tcBdr/>
        <a:fill>
          <a:solidFill>
            <a:srgbClr val="62ACC9"/>
          </a:solidFill>
        </a:fill>
      </a:tcStyle>
    </a:firstCol>
    <a:lastRow>
      <a:tcTxStyle b="on" i="off">
        <a:font>
          <a:latin typeface="Calibri"/>
          <a:ea typeface="Calibri"/>
          <a:cs typeface="Calibri"/>
        </a:font>
        <a:srgbClr val="F2F2F5"/>
      </a:tcTxStyle>
      <a:tcStyle>
        <a:tcBdr>
          <a:top>
            <a:ln w="38100" cap="flat" cmpd="sng">
              <a:solidFill>
                <a:srgbClr val="F2F2F5"/>
              </a:solidFill>
              <a:prstDash val="solid"/>
              <a:round/>
              <a:headEnd type="none" w="sm" len="sm"/>
              <a:tailEnd type="none" w="sm" len="sm"/>
            </a:ln>
          </a:top>
        </a:tcBdr>
        <a:fill>
          <a:solidFill>
            <a:srgbClr val="62ACC9"/>
          </a:solidFill>
        </a:fill>
      </a:tcStyle>
    </a:lastRow>
    <a:seCell>
      <a:tcTxStyle/>
      <a:tcStyle>
        <a:tcBdr/>
      </a:tcStyle>
    </a:seCell>
    <a:swCell>
      <a:tcTxStyle/>
      <a:tcStyle>
        <a:tcBdr/>
      </a:tcStyle>
    </a:swCell>
    <a:firstRow>
      <a:tcTxStyle b="on" i="off">
        <a:font>
          <a:latin typeface="Calibri"/>
          <a:ea typeface="Calibri"/>
          <a:cs typeface="Calibri"/>
        </a:font>
        <a:srgbClr val="F2F2F5"/>
      </a:tcTxStyle>
      <a:tcStyle>
        <a:tcBdr>
          <a:bottom>
            <a:ln w="38100" cap="flat" cmpd="sng">
              <a:solidFill>
                <a:srgbClr val="F2F2F5"/>
              </a:solidFill>
              <a:prstDash val="solid"/>
              <a:round/>
              <a:headEnd type="none" w="sm" len="sm"/>
              <a:tailEnd type="none" w="sm" len="sm"/>
            </a:ln>
          </a:bottom>
        </a:tcBdr>
        <a:fill>
          <a:solidFill>
            <a:srgbClr val="62ACC9"/>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595"/>
  </p:normalViewPr>
  <p:slideViewPr>
    <p:cSldViewPr snapToGrid="0">
      <p:cViewPr varScale="1">
        <p:scale>
          <a:sx n="85" d="100"/>
          <a:sy n="85" d="100"/>
        </p:scale>
        <p:origin x="208" y="5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24d0b108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g124d0b1082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presentation will prepare teams for success in implementing Positive Feedback.</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Updated 7/2018</a:t>
            </a:r>
            <a:endParaRPr/>
          </a:p>
        </p:txBody>
      </p:sp>
      <p:sp>
        <p:nvSpPr>
          <p:cNvPr id="116" name="Google Shape;116;g124d0b1082e_0_0: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1b098415a8_0_137: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g11b098415a8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Give teams 3 minutes to talk about role of recognition in building a positive community where students are willing to fail, take risks and feel seen and valued for their worth as an individual who is learning and growing.</a:t>
            </a:r>
            <a:endParaRPr/>
          </a:p>
          <a:p>
            <a:pPr marL="0" marR="0" lvl="0" indent="0" algn="l" rtl="0">
              <a:spcBef>
                <a:spcPts val="0"/>
              </a:spcBef>
              <a:spcAft>
                <a:spcPts val="0"/>
              </a:spcAft>
              <a:buClr>
                <a:schemeClr val="dk1"/>
              </a:buClr>
              <a:buSzPts val="1200"/>
              <a:buFont typeface="Calibri"/>
              <a:buNone/>
            </a:pPr>
            <a:endParaRPr/>
          </a:p>
        </p:txBody>
      </p:sp>
      <p:sp>
        <p:nvSpPr>
          <p:cNvPr id="190" name="Google Shape;190;g11b098415a8_0_137: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1b098415a8_0_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11b098415a8_0_6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Behavior Specific Praise is an evidence-based practice.  This slide outlines the steps for implementing Behavior Specific Praise.  These steps must be followed for the outcome to be achieved.  All staff should be trained and provided with practice opportunities so that this becomes an automatic way of providing positive feedback.</a:t>
            </a:r>
            <a:endParaRPr/>
          </a:p>
          <a:p>
            <a:pPr marL="0" marR="0" lvl="0" indent="0" algn="l" rtl="0">
              <a:spcBef>
                <a:spcPts val="0"/>
              </a:spcBef>
              <a:spcAft>
                <a:spcPts val="0"/>
              </a:spcAft>
              <a:buClr>
                <a:schemeClr val="dk1"/>
              </a:buClr>
              <a:buSzPts val="1200"/>
              <a:buFont typeface="Calibri"/>
              <a:buNone/>
            </a:pPr>
            <a:endParaRPr/>
          </a:p>
        </p:txBody>
      </p:sp>
      <p:sp>
        <p:nvSpPr>
          <p:cNvPr id="199" name="Google Shape;199;g11b098415a8_0_669: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24d0b1082e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g124d0b1082e_1_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a:t>Have teams practice in pairs</a:t>
            </a:r>
            <a:endParaRPr sz="1200" b="0" i="0" u="none" strike="noStrike" cap="none">
              <a:solidFill>
                <a:schemeClr val="dk1"/>
              </a:solidFill>
              <a:latin typeface="Calibri"/>
              <a:ea typeface="Calibri"/>
              <a:cs typeface="Calibri"/>
              <a:sym typeface="Calibri"/>
            </a:endParaRPr>
          </a:p>
        </p:txBody>
      </p:sp>
      <p:sp>
        <p:nvSpPr>
          <p:cNvPr id="207" name="Google Shape;207;g124d0b1082e_1_55: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24d0b1082e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124d0b1082e_1_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1100">
                <a:latin typeface="Arial"/>
                <a:ea typeface="Arial"/>
                <a:cs typeface="Arial"/>
                <a:sym typeface="Arial"/>
              </a:rPr>
              <a:t>Studies show that in order to be successful the positives need to exceed the negatives by a ratio of more than 4 to 1 (family &amp; marriage therapy research).   Tier 1 PBIS recommendation is 5:1.</a:t>
            </a:r>
            <a:endParaRPr sz="1100"/>
          </a:p>
          <a:p>
            <a:pPr marL="0" marR="0" lvl="0" indent="0" algn="l" rtl="0">
              <a:spcBef>
                <a:spcPts val="0"/>
              </a:spcBef>
              <a:spcAft>
                <a:spcPts val="0"/>
              </a:spcAft>
              <a:buClr>
                <a:schemeClr val="dk1"/>
              </a:buClr>
              <a:buSzPts val="1200"/>
              <a:buFont typeface="Calibri"/>
              <a:buNone/>
            </a:pPr>
            <a:endParaRPr sz="1100"/>
          </a:p>
        </p:txBody>
      </p:sp>
      <p:sp>
        <p:nvSpPr>
          <p:cNvPr id="215" name="Google Shape;215;g124d0b1082e_1_64: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24d0b1082e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124d0b1082e_1_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Certainly we are in the business of creating a welcoming environment for all stakeholders.  The expectations that all staff will do the things listed on this slide is a minimal one. </a:t>
            </a:r>
            <a:endParaRPr/>
          </a:p>
          <a:p>
            <a:pPr marL="0" marR="0" lvl="0" indent="0" algn="l" rtl="0">
              <a:spcBef>
                <a:spcPts val="0"/>
              </a:spcBef>
              <a:spcAft>
                <a:spcPts val="0"/>
              </a:spcAft>
              <a:buClr>
                <a:schemeClr val="dk1"/>
              </a:buClr>
              <a:buSzPts val="1200"/>
              <a:buFont typeface="Calibri"/>
              <a:buNone/>
            </a:pPr>
            <a:endParaRPr/>
          </a:p>
        </p:txBody>
      </p:sp>
      <p:sp>
        <p:nvSpPr>
          <p:cNvPr id="227" name="Google Shape;227;g124d0b1082e_1_76: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24d0b1082e_1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124d0b1082e_1_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Emphasize that the FEEDBACK is the most important piece, not the “thing” that you are handing out, but if the thing received has meaning for the receiver it can strengthen the feedback.</a:t>
            </a:r>
            <a:endParaRPr/>
          </a:p>
        </p:txBody>
      </p:sp>
      <p:sp>
        <p:nvSpPr>
          <p:cNvPr id="235" name="Google Shape;235;g124d0b1082e_1_90: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24d0b1082e_1_97: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124d0b1082e_1_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a:t>PBIS implementation will require staff to learn new systems and new skills.  Just like students, at a minimum they need positive feedback for their willingness to implement new systems and strategies, and that feedback may be strengthened by meaningful things.</a:t>
            </a:r>
            <a:endParaRPr/>
          </a:p>
        </p:txBody>
      </p:sp>
      <p:sp>
        <p:nvSpPr>
          <p:cNvPr id="258" name="Google Shape;258;g124d0b1082e_1_97: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1b098415a8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11b098415a8_0_1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Every interaction we have with a student matters.  Every interaction is an opportunity to build relationship and trust and builds a positive learning  environment where staff and students thrive.</a:t>
            </a:r>
            <a:endParaRPr/>
          </a:p>
        </p:txBody>
      </p:sp>
      <p:sp>
        <p:nvSpPr>
          <p:cNvPr id="268" name="Google Shape;268;g11b098415a8_0_130: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24d0b1082e_1_137: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g124d0b1082e_1_1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Have teams read through the frequently asked questions </a:t>
            </a:r>
            <a:r>
              <a:rPr lang="en-US" b="1"/>
              <a:t>handout</a:t>
            </a:r>
            <a:r>
              <a:rPr lang="en-US"/>
              <a:t>.  Give them time to talk about thoughts/questions that came up as they read. (10 minutes) </a:t>
            </a:r>
            <a:endParaRPr/>
          </a:p>
          <a:p>
            <a:pPr marL="0" marR="0" lvl="0" indent="0" algn="l" rtl="0">
              <a:spcBef>
                <a:spcPts val="0"/>
              </a:spcBef>
              <a:spcAft>
                <a:spcPts val="0"/>
              </a:spcAft>
              <a:buClr>
                <a:schemeClr val="dk1"/>
              </a:buClr>
              <a:buSzPts val="1200"/>
              <a:buFont typeface="Calibri"/>
              <a:buNone/>
            </a:pPr>
            <a:endParaRPr/>
          </a:p>
        </p:txBody>
      </p:sp>
      <p:sp>
        <p:nvSpPr>
          <p:cNvPr id="276" name="Google Shape;276;g124d0b1082e_1_137: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24d0b1082e_1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24d0b1082e_1_1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These guidelines will help the team think about all that goes into developing a SW system for providing positive feedback </a:t>
            </a:r>
            <a:endParaRPr/>
          </a:p>
          <a:p>
            <a:pPr marL="0" lvl="0" indent="0" algn="l" rtl="0">
              <a:spcBef>
                <a:spcPts val="0"/>
              </a:spcBef>
              <a:spcAft>
                <a:spcPts val="0"/>
              </a:spcAft>
              <a:buNone/>
            </a:pPr>
            <a:endParaRPr/>
          </a:p>
        </p:txBody>
      </p:sp>
      <p:sp>
        <p:nvSpPr>
          <p:cNvPr id="285" name="Google Shape;285;g124d0b1082e_1_1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24d0b1082e_0_10: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
        <p:nvSpPr>
          <p:cNvPr id="126" name="Google Shape;126;g124d0b1082e_0_10: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2</a:t>
            </a:fld>
            <a:endParaRPr sz="1200" b="0" i="0" u="none" strike="noStrike" cap="none">
              <a:solidFill>
                <a:srgbClr val="000000"/>
              </a:solidFill>
              <a:latin typeface="Times New Roman"/>
              <a:ea typeface="Times New Roman"/>
              <a:cs typeface="Times New Roman"/>
              <a:sym typeface="Times New Roman"/>
            </a:endParaRPr>
          </a:p>
        </p:txBody>
      </p:sp>
      <p:sp>
        <p:nvSpPr>
          <p:cNvPr id="127" name="Google Shape;127;g124d0b1082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8" name="Google Shape;128;g124d0b1082e_0_10: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Have teams review training expectations</a:t>
            </a:r>
            <a:endParaRPr sz="120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24d0b1082e_1_1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24d0b1082e_1_1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checklist will help teams develop an acknowledgment system.</a:t>
            </a:r>
            <a:endParaRPr/>
          </a:p>
        </p:txBody>
      </p:sp>
      <p:sp>
        <p:nvSpPr>
          <p:cNvPr id="293" name="Google Shape;293;g124d0b1082e_1_1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24d0b1082e_1_1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124d0b1082e_1_1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1000"/>
              <a:t>Emphasize 3 different types/ 3 different purposes and when to use</a:t>
            </a:r>
            <a:endParaRPr sz="1000"/>
          </a:p>
          <a:p>
            <a:pPr marL="0" lvl="0" indent="0" algn="l" rtl="0">
              <a:spcBef>
                <a:spcPts val="0"/>
              </a:spcBef>
              <a:spcAft>
                <a:spcPts val="0"/>
              </a:spcAft>
              <a:buClr>
                <a:schemeClr val="dk1"/>
              </a:buClr>
              <a:buFont typeface="Arial"/>
              <a:buNone/>
            </a:pPr>
            <a:r>
              <a:rPr lang="en-US" sz="1000"/>
              <a:t>Long term celebrations are for ALL students….referral free parties DO NOT count!!!!! </a:t>
            </a:r>
            <a:endParaRPr sz="1000"/>
          </a:p>
          <a:p>
            <a:pPr marL="0" lvl="0" indent="0" algn="l" rtl="0">
              <a:spcBef>
                <a:spcPts val="0"/>
              </a:spcBef>
              <a:spcAft>
                <a:spcPts val="0"/>
              </a:spcAft>
              <a:buClr>
                <a:schemeClr val="dk1"/>
              </a:buClr>
              <a:buFont typeface="Arial"/>
              <a:buNone/>
            </a:pPr>
            <a:r>
              <a:rPr lang="en-US" sz="1000"/>
              <a:t>Information from George Sugai:</a:t>
            </a:r>
            <a:endParaRPr sz="1000"/>
          </a:p>
          <a:p>
            <a:pPr marL="0" lvl="0" indent="0" algn="l" rtl="0">
              <a:spcBef>
                <a:spcPts val="0"/>
              </a:spcBef>
              <a:spcAft>
                <a:spcPts val="0"/>
              </a:spcAft>
              <a:buClr>
                <a:schemeClr val="dk1"/>
              </a:buClr>
              <a:buFont typeface="Arial"/>
              <a:buNone/>
            </a:pPr>
            <a:r>
              <a:rPr lang="en-US" sz="1000"/>
              <a:t>The discussion was about long-term celebrations that all kids attend vs. long term celebrations that have criteria (0-1 referrals for a semester) for attendance. </a:t>
            </a:r>
            <a:endParaRPr sz="1000"/>
          </a:p>
          <a:p>
            <a:pPr marL="0" lvl="0" indent="0" algn="l" rtl="0">
              <a:spcBef>
                <a:spcPts val="0"/>
              </a:spcBef>
              <a:spcAft>
                <a:spcPts val="0"/>
              </a:spcAft>
              <a:buClr>
                <a:schemeClr val="dk1"/>
              </a:buClr>
              <a:buFont typeface="Arial"/>
              <a:buNone/>
            </a:pPr>
            <a:r>
              <a:rPr lang="en-US" sz="1000"/>
              <a:t>1. Contingencies that link reinforcer to whole group behavior performance (e.g., If more than 80% of students have perfect attendance, whole school gets special assembly).</a:t>
            </a:r>
            <a:endParaRPr sz="1000"/>
          </a:p>
          <a:p>
            <a:pPr marL="0" lvl="0" indent="0" algn="l" rtl="0">
              <a:spcBef>
                <a:spcPts val="0"/>
              </a:spcBef>
              <a:spcAft>
                <a:spcPts val="0"/>
              </a:spcAft>
              <a:buClr>
                <a:schemeClr val="dk1"/>
              </a:buClr>
              <a:buFont typeface="Arial"/>
              <a:buNone/>
            </a:pPr>
            <a:r>
              <a:rPr lang="en-US" sz="1000"/>
              <a:t>2. For kids with challenges, I like having separate individualized criteria and reinforcers (e.g., If </a:t>
            </a:r>
            <a:r>
              <a:rPr lang="en-US" sz="1000" u="sng"/>
              <a:t>Steve</a:t>
            </a:r>
            <a:r>
              <a:rPr lang="en-US" sz="1000"/>
              <a:t> attends school 70% of days, he can also sit with friends of his choice).</a:t>
            </a:r>
            <a:endParaRPr sz="1000"/>
          </a:p>
          <a:p>
            <a:pPr marL="0" lvl="0" indent="0" algn="l" rtl="0">
              <a:spcBef>
                <a:spcPts val="0"/>
              </a:spcBef>
              <a:spcAft>
                <a:spcPts val="0"/>
              </a:spcAft>
              <a:buClr>
                <a:schemeClr val="dk1"/>
              </a:buClr>
              <a:buFont typeface="Arial"/>
              <a:buNone/>
            </a:pPr>
            <a:r>
              <a:rPr lang="en-US" sz="1000"/>
              <a:t>3. Students with 100% can get some additional acknowledgement beyond what whole group get.</a:t>
            </a:r>
            <a:endParaRPr sz="1000"/>
          </a:p>
          <a:p>
            <a:pPr marL="0" lvl="0" indent="0" algn="l" rtl="0">
              <a:spcBef>
                <a:spcPts val="0"/>
              </a:spcBef>
              <a:spcAft>
                <a:spcPts val="0"/>
              </a:spcAft>
              <a:buClr>
                <a:schemeClr val="dk1"/>
              </a:buClr>
              <a:buFont typeface="Arial"/>
              <a:buNone/>
            </a:pPr>
            <a:r>
              <a:rPr lang="en-US" sz="1000"/>
              <a:t>Etc.</a:t>
            </a:r>
            <a:endParaRPr sz="1000"/>
          </a:p>
          <a:p>
            <a:pPr marL="0" lvl="0" indent="0" algn="l" rtl="0">
              <a:spcBef>
                <a:spcPts val="0"/>
              </a:spcBef>
              <a:spcAft>
                <a:spcPts val="0"/>
              </a:spcAft>
              <a:buClr>
                <a:schemeClr val="dk1"/>
              </a:buClr>
              <a:buFont typeface="Arial"/>
              <a:buNone/>
            </a:pPr>
            <a:r>
              <a:rPr lang="en-US" sz="1000"/>
              <a:t>The general big idea is that all kids get what the collective earns. Some kids (100% AND specialized needs kids) get extra for exceptional performance</a:t>
            </a:r>
            <a:endParaRPr sz="1000"/>
          </a:p>
          <a:p>
            <a:pPr marL="0" lvl="0" indent="0" algn="l" rtl="0">
              <a:spcBef>
                <a:spcPts val="0"/>
              </a:spcBef>
              <a:spcAft>
                <a:spcPts val="0"/>
              </a:spcAft>
              <a:buNone/>
            </a:pPr>
            <a:endParaRPr sz="1000"/>
          </a:p>
        </p:txBody>
      </p:sp>
      <p:sp>
        <p:nvSpPr>
          <p:cNvPr id="301" name="Google Shape;301;g124d0b1082e_1_16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24d0b1082e_0_142: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
        <p:nvSpPr>
          <p:cNvPr id="309" name="Google Shape;309;g124d0b1082e_0_142: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22</a:t>
            </a:fld>
            <a:endParaRPr sz="1200" b="0" i="0" u="none" strike="noStrike" cap="none">
              <a:solidFill>
                <a:srgbClr val="000000"/>
              </a:solidFill>
              <a:latin typeface="Times New Roman"/>
              <a:ea typeface="Times New Roman"/>
              <a:cs typeface="Times New Roman"/>
              <a:sym typeface="Times New Roman"/>
            </a:endParaRPr>
          </a:p>
        </p:txBody>
      </p:sp>
      <p:sp>
        <p:nvSpPr>
          <p:cNvPr id="310" name="Google Shape;310;g124d0b1082e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1" name="Google Shape;311;g124d0b1082e_0_142: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Allow teams time to continuing working on implementation activities for </a:t>
            </a:r>
            <a:r>
              <a:rPr lang="en-US"/>
              <a:t>Feedback and Acknowledgement</a:t>
            </a:r>
            <a:r>
              <a:rPr lang="en-US" sz="1200">
                <a:solidFill>
                  <a:schemeClr val="dk1"/>
                </a:solidFill>
                <a:latin typeface="Calibri"/>
                <a:ea typeface="Calibri"/>
                <a:cs typeface="Calibri"/>
                <a:sym typeface="Calibri"/>
              </a:rPr>
              <a:t>.</a:t>
            </a:r>
            <a:endParaRPr sz="1200" b="1">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1b098415a8_0_642: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
        <p:nvSpPr>
          <p:cNvPr id="134" name="Google Shape;134;g11b098415a8_0_642:notes"/>
          <p:cNvSpPr txBox="1"/>
          <p:nvPr/>
        </p:nvSpPr>
        <p:spPr>
          <a:xfrm>
            <a:off x="3884613" y="8684927"/>
            <a:ext cx="2971800" cy="4575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3</a:t>
            </a:fld>
            <a:endParaRPr sz="1200" b="0" i="0" u="none" strike="noStrike" cap="none">
              <a:solidFill>
                <a:srgbClr val="000000"/>
              </a:solidFill>
              <a:latin typeface="Times New Roman"/>
              <a:ea typeface="Times New Roman"/>
              <a:cs typeface="Times New Roman"/>
              <a:sym typeface="Times New Roman"/>
            </a:endParaRPr>
          </a:p>
        </p:txBody>
      </p:sp>
      <p:sp>
        <p:nvSpPr>
          <p:cNvPr id="135" name="Google Shape;135;g11b098415a8_0_642: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6" name="Google Shape;136;g11b098415a8_0_642:notes"/>
          <p:cNvSpPr txBox="1">
            <a:spLocks noGrp="1"/>
          </p:cNvSpPr>
          <p:nvPr>
            <p:ph type="body" idx="1"/>
          </p:nvPr>
        </p:nvSpPr>
        <p:spPr>
          <a:xfrm>
            <a:off x="914400" y="4344025"/>
            <a:ext cx="5029200" cy="411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a:latin typeface="Arial"/>
                <a:ea typeface="Arial"/>
                <a:cs typeface="Arial"/>
                <a:sym typeface="Arial"/>
              </a:rPr>
              <a:t>Orient team to the content on our implementation roadmap</a:t>
            </a:r>
            <a:endParaRPr sz="120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1c5b04c166_0_0: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11c5b04c16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a:t>Read through the purpose and outcome emphasizing that teams will develop a formal system for implementing feedback &amp; acknowledgement.</a:t>
            </a:r>
            <a:endParaRPr sz="1200" b="0" i="0" u="none" strike="noStrike" cap="none">
              <a:solidFill>
                <a:schemeClr val="dk1"/>
              </a:solidFill>
              <a:latin typeface="Calibri"/>
              <a:ea typeface="Calibri"/>
              <a:cs typeface="Calibri"/>
              <a:sym typeface="Calibri"/>
            </a:endParaRPr>
          </a:p>
        </p:txBody>
      </p:sp>
      <p:sp>
        <p:nvSpPr>
          <p:cNvPr id="145" name="Google Shape;145;g11c5b04c166_0_0: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1b098415a8_0_87: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11b098415a8_0_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Provide teams with the overall goal of implementing Feedback and acknowledgement.</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153" name="Google Shape;153;g11b098415a8_0_87: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a:t>
            </a:fld>
            <a:endParaRPr>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1b098415a8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11b098415a8_0_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The main idea of this slide is to get teams thinking about how to make feedback and acknowledgment more equitable for all stakeholders.</a:t>
            </a:r>
            <a:endParaRPr/>
          </a:p>
        </p:txBody>
      </p:sp>
      <p:sp>
        <p:nvSpPr>
          <p:cNvPr id="160" name="Google Shape;160;g11b098415a8_0_93:notes"/>
          <p:cNvSpPr txBox="1">
            <a:spLocks noGrp="1"/>
          </p:cNvSpPr>
          <p:nvPr>
            <p:ph type="sldNum" idx="12"/>
          </p:nvPr>
        </p:nvSpPr>
        <p:spPr>
          <a:xfrm>
            <a:off x="3884613" y="8685214"/>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6</a:t>
            </a:fld>
            <a:endParaRPr>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1c5b04c166_0_111: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1c5b04c166_0_1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slide let’s teams know the implementation actions they will take to develop a feedback &amp; acknowledgement system with fidelity so they can achieve the outcomes just outlined.</a:t>
            </a:r>
            <a:endParaRPr/>
          </a:p>
        </p:txBody>
      </p:sp>
      <p:sp>
        <p:nvSpPr>
          <p:cNvPr id="169" name="Google Shape;169;g11c5b04c166_0_111:notes"/>
          <p:cNvSpPr txBox="1">
            <a:spLocks noGrp="1"/>
          </p:cNvSpPr>
          <p:nvPr>
            <p:ph type="sldNum" idx="12"/>
          </p:nvPr>
        </p:nvSpPr>
        <p:spPr>
          <a:xfrm>
            <a:off x="3884613" y="8685214"/>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1b098415a8_0_6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Behavior Basic slide.  Everyone needs to be on the same page about why providing positive feedback is important to creating the environment for learning.</a:t>
            </a:r>
            <a:endParaRPr/>
          </a:p>
          <a:p>
            <a:pPr marL="0" lvl="0" indent="0" algn="l" rtl="0">
              <a:spcBef>
                <a:spcPts val="0"/>
              </a:spcBef>
              <a:spcAft>
                <a:spcPts val="0"/>
              </a:spcAft>
              <a:buClr>
                <a:schemeClr val="dk1"/>
              </a:buClr>
              <a:buSzPts val="1200"/>
              <a:buFont typeface="Calibri"/>
              <a:buNone/>
            </a:pPr>
            <a:endParaRPr/>
          </a:p>
        </p:txBody>
      </p:sp>
      <p:sp>
        <p:nvSpPr>
          <p:cNvPr id="175" name="Google Shape;175;g11b098415a8_0_660: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1b098415a8_0_123: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1b098415a8_0_1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Use of acknowledgements to reinforce behavior is research based.  Being intentional with what we reinforce is hard work, but will be beneficial.</a:t>
            </a:r>
            <a:endParaRPr/>
          </a:p>
        </p:txBody>
      </p:sp>
      <p:sp>
        <p:nvSpPr>
          <p:cNvPr id="182" name="Google Shape;182;g11b098415a8_0_123:notes"/>
          <p:cNvSpPr txBox="1">
            <a:spLocks noGrp="1"/>
          </p:cNvSpPr>
          <p:nvPr>
            <p:ph type="sldNum" idx="12"/>
          </p:nvPr>
        </p:nvSpPr>
        <p:spPr>
          <a:xfrm>
            <a:off x="3884613" y="8685214"/>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Logo Only)">
  <p:cSld name="1_Title Slide (Logo Only)">
    <p:bg>
      <p:bgPr>
        <a:solidFill>
          <a:schemeClr val="lt1"/>
        </a:soli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0" y="4188564"/>
            <a:ext cx="12192000" cy="1199223"/>
          </a:xfrm>
          <a:prstGeom prst="rect">
            <a:avLst/>
          </a:prstGeom>
          <a:solidFill>
            <a:schemeClr val="accent1"/>
          </a:solidFill>
          <a:ln>
            <a:noFill/>
          </a:ln>
        </p:spPr>
        <p:txBody>
          <a:bodyPr spcFirstLastPara="1" wrap="square" lIns="182875" tIns="91425" rIns="182875" bIns="91425" anchor="ctr" anchorCtr="0">
            <a:norm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p:nvPr/>
        </p:nvSpPr>
        <p:spPr>
          <a:xfrm>
            <a:off x="0" y="5387786"/>
            <a:ext cx="12192000" cy="1470213"/>
          </a:xfrm>
          <a:prstGeom prst="rect">
            <a:avLst/>
          </a:prstGeom>
          <a:solidFill>
            <a:srgbClr val="E8E8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 name="Google Shape;18;p2"/>
          <p:cNvSpPr txBox="1">
            <a:spLocks noGrp="1"/>
          </p:cNvSpPr>
          <p:nvPr>
            <p:ph type="body" idx="1"/>
          </p:nvPr>
        </p:nvSpPr>
        <p:spPr>
          <a:xfrm>
            <a:off x="2802467" y="5644884"/>
            <a:ext cx="6587067" cy="903062"/>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0"/>
              </a:spcBef>
              <a:spcAft>
                <a:spcPts val="0"/>
              </a:spcAft>
              <a:buSzPts val="1800"/>
              <a:buNone/>
              <a:defRPr sz="18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pic>
        <p:nvPicPr>
          <p:cNvPr id="22" name="Google Shape;22;p2"/>
          <p:cNvPicPr preferRelativeResize="0"/>
          <p:nvPr/>
        </p:nvPicPr>
        <p:blipFill rotWithShape="1">
          <a:blip r:embed="rId2">
            <a:alphaModFix/>
          </a:blip>
          <a:srcRect/>
          <a:stretch/>
        </p:blipFill>
        <p:spPr>
          <a:xfrm>
            <a:off x="3372377" y="1803811"/>
            <a:ext cx="5447246" cy="723760"/>
          </a:xfrm>
          <a:prstGeom prst="rect">
            <a:avLst/>
          </a:prstGeom>
          <a:noFill/>
          <a:ln>
            <a:noFill/>
          </a:ln>
        </p:spPr>
      </p:pic>
      <p:pic>
        <p:nvPicPr>
          <p:cNvPr id="23" name="Google Shape;23;p2" descr="08E63123-0EA5-48C1-AA21-28EADA3137E5"/>
          <p:cNvPicPr preferRelativeResize="0"/>
          <p:nvPr/>
        </p:nvPicPr>
        <p:blipFill rotWithShape="1">
          <a:blip r:embed="rId3">
            <a:alphaModFix/>
          </a:blip>
          <a:srcRect/>
          <a:stretch/>
        </p:blipFill>
        <p:spPr>
          <a:xfrm>
            <a:off x="4703809" y="2722866"/>
            <a:ext cx="2784382" cy="129217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4"/>
        <p:cNvGrpSpPr/>
        <p:nvPr/>
      </p:nvGrpSpPr>
      <p:grpSpPr>
        <a:xfrm>
          <a:off x="0" y="0"/>
          <a:ext cx="0" cy="0"/>
          <a:chOff x="0" y="0"/>
          <a:chExt cx="0" cy="0"/>
        </a:xfrm>
      </p:grpSpPr>
      <p:sp>
        <p:nvSpPr>
          <p:cNvPr id="85" name="Google Shape;85;p11"/>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11"/>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100000"/>
              </a:lnSpc>
              <a:spcBef>
                <a:spcPts val="1000"/>
              </a:spcBef>
              <a:spcAft>
                <a:spcPts val="0"/>
              </a:spcAft>
              <a:buSzPts val="2400"/>
              <a:buNone/>
              <a:defRPr sz="2400"/>
            </a:lvl1pPr>
            <a:lvl2pPr lvl="1" algn="ctr" rtl="0">
              <a:lnSpc>
                <a:spcPct val="100000"/>
              </a:lnSpc>
              <a:spcBef>
                <a:spcPts val="1000"/>
              </a:spcBef>
              <a:spcAft>
                <a:spcPts val="0"/>
              </a:spcAft>
              <a:buSzPts val="2000"/>
              <a:buNone/>
              <a:defRPr sz="2000"/>
            </a:lvl2pPr>
            <a:lvl3pPr lvl="2" algn="ctr" rtl="0">
              <a:lnSpc>
                <a:spcPct val="100000"/>
              </a:lnSpc>
              <a:spcBef>
                <a:spcPts val="1000"/>
              </a:spcBef>
              <a:spcAft>
                <a:spcPts val="0"/>
              </a:spcAft>
              <a:buSzPts val="1800"/>
              <a:buNone/>
              <a:defRPr sz="1800"/>
            </a:lvl3pPr>
            <a:lvl4pPr lvl="3" algn="ctr" rtl="0">
              <a:lnSpc>
                <a:spcPct val="100000"/>
              </a:lnSpc>
              <a:spcBef>
                <a:spcPts val="1000"/>
              </a:spcBef>
              <a:spcAft>
                <a:spcPts val="0"/>
              </a:spcAft>
              <a:buSzPts val="1600"/>
              <a:buNone/>
              <a:defRPr sz="1600"/>
            </a:lvl4pPr>
            <a:lvl5pPr lvl="4" algn="ctr" rtl="0">
              <a:lnSpc>
                <a:spcPct val="100000"/>
              </a:lnSpc>
              <a:spcBef>
                <a:spcPts val="1000"/>
              </a:spcBef>
              <a:spcAft>
                <a:spcPts val="0"/>
              </a:spcAft>
              <a:buSzPts val="1600"/>
              <a:buNone/>
              <a:defRPr sz="1600"/>
            </a:lvl5pPr>
            <a:lvl6pPr lvl="5" algn="ctr" rtl="0">
              <a:lnSpc>
                <a:spcPct val="90000"/>
              </a:lnSpc>
              <a:spcBef>
                <a:spcPts val="10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87" name="Google Shape;87;p11"/>
          <p:cNvSpPr txBox="1">
            <a:spLocks noGrp="1"/>
          </p:cNvSpPr>
          <p:nvPr>
            <p:ph type="dt" idx="10"/>
          </p:nvPr>
        </p:nvSpPr>
        <p:spPr>
          <a:xfrm>
            <a:off x="838200" y="6356350"/>
            <a:ext cx="13587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8" name="Google Shape;88;p11"/>
          <p:cNvSpPr txBox="1">
            <a:spLocks noGrp="1"/>
          </p:cNvSpPr>
          <p:nvPr>
            <p:ph type="ftr" idx="11"/>
          </p:nvPr>
        </p:nvSpPr>
        <p:spPr>
          <a:xfrm>
            <a:off x="3302177" y="6356349"/>
            <a:ext cx="55875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9" name="Google Shape;89;p11"/>
          <p:cNvSpPr txBox="1">
            <a:spLocks noGrp="1"/>
          </p:cNvSpPr>
          <p:nvPr>
            <p:ph type="sldNum" idx="12"/>
          </p:nvPr>
        </p:nvSpPr>
        <p:spPr>
          <a:xfrm>
            <a:off x="9891132" y="6356350"/>
            <a:ext cx="14628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and LOGO">
  <p:cSld name="1_TITLE and LOGO">
    <p:spTree>
      <p:nvGrpSpPr>
        <p:cNvPr id="1" name="Shape 90"/>
        <p:cNvGrpSpPr/>
        <p:nvPr/>
      </p:nvGrpSpPr>
      <p:grpSpPr>
        <a:xfrm>
          <a:off x="0" y="0"/>
          <a:ext cx="0" cy="0"/>
          <a:chOff x="0" y="0"/>
          <a:chExt cx="0" cy="0"/>
        </a:xfrm>
      </p:grpSpPr>
      <p:cxnSp>
        <p:nvCxnSpPr>
          <p:cNvPr id="91" name="Google Shape;91;p12"/>
          <p:cNvCxnSpPr/>
          <p:nvPr/>
        </p:nvCxnSpPr>
        <p:spPr>
          <a:xfrm>
            <a:off x="469900" y="457200"/>
            <a:ext cx="0" cy="516900"/>
          </a:xfrm>
          <a:prstGeom prst="straightConnector1">
            <a:avLst/>
          </a:prstGeom>
          <a:noFill/>
          <a:ln w="63500" cap="flat" cmpd="sng">
            <a:solidFill>
              <a:srgbClr val="0078C0"/>
            </a:solidFill>
            <a:prstDash val="solid"/>
            <a:miter lim="800000"/>
            <a:headEnd type="none" w="sm" len="sm"/>
            <a:tailEnd type="none" w="sm" len="sm"/>
          </a:ln>
        </p:spPr>
      </p:cxnSp>
      <p:sp>
        <p:nvSpPr>
          <p:cNvPr id="92" name="Google Shape;92;p12"/>
          <p:cNvSpPr txBox="1">
            <a:spLocks noGrp="1"/>
          </p:cNvSpPr>
          <p:nvPr>
            <p:ph type="title"/>
          </p:nvPr>
        </p:nvSpPr>
        <p:spPr>
          <a:xfrm>
            <a:off x="584200" y="380941"/>
            <a:ext cx="3632400" cy="669300"/>
          </a:xfrm>
          <a:prstGeom prst="rect">
            <a:avLst/>
          </a:prstGeom>
          <a:noFill/>
          <a:ln>
            <a:noFill/>
          </a:ln>
        </p:spPr>
        <p:txBody>
          <a:bodyPr spcFirstLastPara="1" wrap="square" lIns="45725" tIns="22850" rIns="45725" bIns="22850" anchor="t" anchorCtr="0">
            <a:normAutofit/>
          </a:bodyPr>
          <a:lstStyle>
            <a:lvl1pPr marR="0" lvl="0" algn="l" rtl="0">
              <a:lnSpc>
                <a:spcPct val="90000"/>
              </a:lnSpc>
              <a:spcBef>
                <a:spcPts val="0"/>
              </a:spcBef>
              <a:spcAft>
                <a:spcPts val="0"/>
              </a:spcAft>
              <a:buClr>
                <a:schemeClr val="dk1"/>
              </a:buClr>
              <a:buSzPts val="2300"/>
              <a:buFont typeface="Calibri"/>
              <a:buNone/>
              <a:defRPr sz="23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9pPr>
          </a:lstStyle>
          <a:p>
            <a:endParaRPr/>
          </a:p>
        </p:txBody>
      </p:sp>
      <p:sp>
        <p:nvSpPr>
          <p:cNvPr id="93" name="Google Shape;93;p12"/>
          <p:cNvSpPr txBox="1">
            <a:spLocks noGrp="1"/>
          </p:cNvSpPr>
          <p:nvPr>
            <p:ph type="body" idx="1"/>
          </p:nvPr>
        </p:nvSpPr>
        <p:spPr>
          <a:xfrm>
            <a:off x="469900" y="1600200"/>
            <a:ext cx="7911900" cy="2286000"/>
          </a:xfrm>
          <a:prstGeom prst="rect">
            <a:avLst/>
          </a:prstGeom>
          <a:noFill/>
          <a:ln>
            <a:noFill/>
          </a:ln>
        </p:spPr>
        <p:txBody>
          <a:bodyPr spcFirstLastPara="1" wrap="square" lIns="45725" tIns="22850" rIns="45725" bIns="2285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94"/>
        <p:cNvGrpSpPr/>
        <p:nvPr/>
      </p:nvGrpSpPr>
      <p:grpSpPr>
        <a:xfrm>
          <a:off x="0" y="0"/>
          <a:ext cx="0" cy="0"/>
          <a:chOff x="0" y="0"/>
          <a:chExt cx="0" cy="0"/>
        </a:xfrm>
      </p:grpSpPr>
      <p:sp>
        <p:nvSpPr>
          <p:cNvPr id="95" name="Google Shape;95;p13"/>
          <p:cNvSpPr txBox="1">
            <a:spLocks noGrp="1"/>
          </p:cNvSpPr>
          <p:nvPr>
            <p:ph type="title"/>
          </p:nvPr>
        </p:nvSpPr>
        <p:spPr>
          <a:xfrm>
            <a:off x="963084" y="4406900"/>
            <a:ext cx="10363200" cy="13620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rgbClr val="0E1529"/>
              </a:buClr>
              <a:buSzPts val="4000"/>
              <a:buFont typeface="Twentieth Century"/>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p13"/>
          <p:cNvSpPr txBox="1">
            <a:spLocks noGrp="1"/>
          </p:cNvSpPr>
          <p:nvPr>
            <p:ph type="body" idx="1"/>
          </p:nvPr>
        </p:nvSpPr>
        <p:spPr>
          <a:xfrm>
            <a:off x="963084" y="2906713"/>
            <a:ext cx="10363200" cy="1500300"/>
          </a:xfrm>
          <a:prstGeom prst="rect">
            <a:avLst/>
          </a:prstGeom>
          <a:noFill/>
          <a:ln>
            <a:noFill/>
          </a:ln>
        </p:spPr>
        <p:txBody>
          <a:bodyPr spcFirstLastPara="1" wrap="square" lIns="91425" tIns="45700" rIns="91425" bIns="45700" anchor="b" anchorCtr="0">
            <a:normAutofit/>
          </a:bodyPr>
          <a:lstStyle>
            <a:lvl1pPr marL="457200" lvl="0" indent="-228600" algn="l" rtl="0">
              <a:spcBef>
                <a:spcPts val="400"/>
              </a:spcBef>
              <a:spcAft>
                <a:spcPts val="0"/>
              </a:spcAft>
              <a:buSzPts val="2000"/>
              <a:buNone/>
              <a:defRPr sz="2000">
                <a:solidFill>
                  <a:srgbClr val="3366FF"/>
                </a:solidFill>
              </a:defRPr>
            </a:lvl1pPr>
            <a:lvl2pPr marL="914400" lvl="1" indent="-228600" algn="l" rtl="0">
              <a:spcBef>
                <a:spcPts val="1000"/>
              </a:spcBef>
              <a:spcAft>
                <a:spcPts val="0"/>
              </a:spcAft>
              <a:buSzPts val="1800"/>
              <a:buNone/>
              <a:defRPr sz="1800">
                <a:solidFill>
                  <a:srgbClr val="8F97C0"/>
                </a:solidFill>
              </a:defRPr>
            </a:lvl2pPr>
            <a:lvl3pPr marL="1371600" lvl="2" indent="-228600" algn="l" rtl="0">
              <a:spcBef>
                <a:spcPts val="1000"/>
              </a:spcBef>
              <a:spcAft>
                <a:spcPts val="0"/>
              </a:spcAft>
              <a:buSzPts val="1600"/>
              <a:buNone/>
              <a:defRPr sz="1600">
                <a:solidFill>
                  <a:srgbClr val="8F97C0"/>
                </a:solidFill>
              </a:defRPr>
            </a:lvl3pPr>
            <a:lvl4pPr marL="1828800" lvl="3" indent="-228600" algn="l" rtl="0">
              <a:spcBef>
                <a:spcPts val="1000"/>
              </a:spcBef>
              <a:spcAft>
                <a:spcPts val="0"/>
              </a:spcAft>
              <a:buClr>
                <a:srgbClr val="8F97C0"/>
              </a:buClr>
              <a:buSzPts val="1400"/>
              <a:buNone/>
              <a:defRPr sz="1400">
                <a:solidFill>
                  <a:srgbClr val="8F97C0"/>
                </a:solidFill>
              </a:defRPr>
            </a:lvl4pPr>
            <a:lvl5pPr marL="2286000" lvl="4" indent="-228600" algn="l" rtl="0">
              <a:spcBef>
                <a:spcPts val="1000"/>
              </a:spcBef>
              <a:spcAft>
                <a:spcPts val="0"/>
              </a:spcAft>
              <a:buClr>
                <a:srgbClr val="8F97C0"/>
              </a:buClr>
              <a:buSzPts val="1400"/>
              <a:buNone/>
              <a:defRPr sz="1400">
                <a:solidFill>
                  <a:srgbClr val="8F97C0"/>
                </a:solidFill>
              </a:defRPr>
            </a:lvl5pPr>
            <a:lvl6pPr marL="2743200" lvl="5" indent="-228600" algn="l" rtl="0">
              <a:spcBef>
                <a:spcPts val="100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97"/>
        <p:cNvGrpSpPr/>
        <p:nvPr/>
      </p:nvGrpSpPr>
      <p:grpSpPr>
        <a:xfrm>
          <a:off x="0" y="0"/>
          <a:ext cx="0" cy="0"/>
          <a:chOff x="0" y="0"/>
          <a:chExt cx="0" cy="0"/>
        </a:xfrm>
      </p:grpSpPr>
      <p:sp>
        <p:nvSpPr>
          <p:cNvPr id="98" name="Google Shape;98;p14"/>
          <p:cNvSpPr txBox="1">
            <a:spLocks noGrp="1"/>
          </p:cNvSpPr>
          <p:nvPr>
            <p:ph type="sldNum" idx="12"/>
          </p:nvPr>
        </p:nvSpPr>
        <p:spPr>
          <a:xfrm>
            <a:off x="10778836" y="6293898"/>
            <a:ext cx="721200" cy="3657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sz="1400">
                <a:solidFill>
                  <a:schemeClr val="dk1"/>
                </a:solidFill>
                <a:latin typeface="Twentieth Century"/>
                <a:ea typeface="Twentieth Century"/>
                <a:cs typeface="Twentieth Century"/>
                <a:sym typeface="Twentieth Century"/>
              </a:defRPr>
            </a:lvl1pPr>
            <a:lvl2pPr marL="0" lvl="1" indent="0" algn="ctr" rtl="0">
              <a:spcBef>
                <a:spcPts val="0"/>
              </a:spcBef>
              <a:buNone/>
              <a:defRPr sz="1400">
                <a:solidFill>
                  <a:schemeClr val="dk1"/>
                </a:solidFill>
                <a:latin typeface="Twentieth Century"/>
                <a:ea typeface="Twentieth Century"/>
                <a:cs typeface="Twentieth Century"/>
                <a:sym typeface="Twentieth Century"/>
              </a:defRPr>
            </a:lvl2pPr>
            <a:lvl3pPr marL="0" lvl="2" indent="0" algn="ctr" rtl="0">
              <a:spcBef>
                <a:spcPts val="0"/>
              </a:spcBef>
              <a:buNone/>
              <a:defRPr sz="1400">
                <a:solidFill>
                  <a:schemeClr val="dk1"/>
                </a:solidFill>
                <a:latin typeface="Twentieth Century"/>
                <a:ea typeface="Twentieth Century"/>
                <a:cs typeface="Twentieth Century"/>
                <a:sym typeface="Twentieth Century"/>
              </a:defRPr>
            </a:lvl3pPr>
            <a:lvl4pPr marL="0" lvl="3" indent="0" algn="ctr" rtl="0">
              <a:spcBef>
                <a:spcPts val="0"/>
              </a:spcBef>
              <a:buNone/>
              <a:defRPr sz="1400">
                <a:solidFill>
                  <a:schemeClr val="dk1"/>
                </a:solidFill>
                <a:latin typeface="Twentieth Century"/>
                <a:ea typeface="Twentieth Century"/>
                <a:cs typeface="Twentieth Century"/>
                <a:sym typeface="Twentieth Century"/>
              </a:defRPr>
            </a:lvl4pPr>
            <a:lvl5pPr marL="0" lvl="4" indent="0" algn="ctr" rtl="0">
              <a:spcBef>
                <a:spcPts val="0"/>
              </a:spcBef>
              <a:buNone/>
              <a:defRPr sz="1400">
                <a:solidFill>
                  <a:schemeClr val="dk1"/>
                </a:solidFill>
                <a:latin typeface="Twentieth Century"/>
                <a:ea typeface="Twentieth Century"/>
                <a:cs typeface="Twentieth Century"/>
                <a:sym typeface="Twentieth Century"/>
              </a:defRPr>
            </a:lvl5pPr>
            <a:lvl6pPr marL="0" lvl="5" indent="0" algn="ctr" rtl="0">
              <a:spcBef>
                <a:spcPts val="0"/>
              </a:spcBef>
              <a:buNone/>
              <a:defRPr sz="1400">
                <a:solidFill>
                  <a:schemeClr val="dk1"/>
                </a:solidFill>
                <a:latin typeface="Twentieth Century"/>
                <a:ea typeface="Twentieth Century"/>
                <a:cs typeface="Twentieth Century"/>
                <a:sym typeface="Twentieth Century"/>
              </a:defRPr>
            </a:lvl6pPr>
            <a:lvl7pPr marL="0" lvl="6" indent="0" algn="ctr" rtl="0">
              <a:spcBef>
                <a:spcPts val="0"/>
              </a:spcBef>
              <a:buNone/>
              <a:defRPr sz="1400">
                <a:solidFill>
                  <a:schemeClr val="dk1"/>
                </a:solidFill>
                <a:latin typeface="Twentieth Century"/>
                <a:ea typeface="Twentieth Century"/>
                <a:cs typeface="Twentieth Century"/>
                <a:sym typeface="Twentieth Century"/>
              </a:defRPr>
            </a:lvl7pPr>
            <a:lvl8pPr marL="0" lvl="7" indent="0" algn="ctr" rtl="0">
              <a:spcBef>
                <a:spcPts val="0"/>
              </a:spcBef>
              <a:buNone/>
              <a:defRPr sz="1400">
                <a:solidFill>
                  <a:schemeClr val="dk1"/>
                </a:solidFill>
                <a:latin typeface="Twentieth Century"/>
                <a:ea typeface="Twentieth Century"/>
                <a:cs typeface="Twentieth Century"/>
                <a:sym typeface="Twentieth Century"/>
              </a:defRPr>
            </a:lvl8pPr>
            <a:lvl9pPr marL="0" lvl="8" indent="0" algn="ctr" rtl="0">
              <a:spcBef>
                <a:spcPts val="0"/>
              </a:spcBef>
              <a:buNone/>
              <a:defRPr sz="1400">
                <a:solidFill>
                  <a:schemeClr val="dk1"/>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
        <p:nvSpPr>
          <p:cNvPr id="99" name="Google Shape;99;p14"/>
          <p:cNvSpPr txBox="1">
            <a:spLocks noGrp="1"/>
          </p:cNvSpPr>
          <p:nvPr>
            <p:ph type="ftr" idx="11"/>
          </p:nvPr>
        </p:nvSpPr>
        <p:spPr>
          <a:xfrm>
            <a:off x="5547360" y="6293104"/>
            <a:ext cx="52548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sz="1400">
                <a:solidFill>
                  <a:schemeClr val="dk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p14"/>
          <p:cNvSpPr txBox="1">
            <a:spLocks noGrp="1"/>
          </p:cNvSpPr>
          <p:nvPr>
            <p:ph type="title"/>
          </p:nvPr>
        </p:nvSpPr>
        <p:spPr>
          <a:xfrm>
            <a:off x="1334039" y="325057"/>
            <a:ext cx="9315900" cy="9153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15"/>
          <p:cNvSpPr txBox="1">
            <a:spLocks noGrp="1"/>
          </p:cNvSpPr>
          <p:nvPr>
            <p:ph type="dt" idx="10"/>
          </p:nvPr>
        </p:nvSpPr>
        <p:spPr>
          <a:xfrm>
            <a:off x="609600" y="6356350"/>
            <a:ext cx="28449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15"/>
          <p:cNvSpPr txBox="1">
            <a:spLocks noGrp="1"/>
          </p:cNvSpPr>
          <p:nvPr>
            <p:ph type="ftr" idx="11"/>
          </p:nvPr>
        </p:nvSpPr>
        <p:spPr>
          <a:xfrm>
            <a:off x="4165600" y="6356350"/>
            <a:ext cx="38607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15"/>
          <p:cNvSpPr txBox="1">
            <a:spLocks noGrp="1"/>
          </p:cNvSpPr>
          <p:nvPr>
            <p:ph type="sldNum" idx="12"/>
          </p:nvPr>
        </p:nvSpPr>
        <p:spPr>
          <a:xfrm>
            <a:off x="8737600" y="6356350"/>
            <a:ext cx="28449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and Content 1">
  <p:cSld name="2_Title and Content_1">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487064" y="350815"/>
            <a:ext cx="9315900" cy="9153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9" name="Google Shape;109;p17"/>
          <p:cNvSpPr txBox="1">
            <a:spLocks noGrp="1"/>
          </p:cNvSpPr>
          <p:nvPr>
            <p:ph type="body" idx="1"/>
          </p:nvPr>
        </p:nvSpPr>
        <p:spPr>
          <a:xfrm>
            <a:off x="415600" y="1536633"/>
            <a:ext cx="5333100" cy="4555200"/>
          </a:xfrm>
          <a:prstGeom prst="rect">
            <a:avLst/>
          </a:prstGeom>
        </p:spPr>
        <p:txBody>
          <a:bodyPr spcFirstLastPara="1" wrap="square" lIns="91425" tIns="45700" rIns="91425" bIns="45700" anchor="t" anchorCtr="0">
            <a:normAutofit/>
          </a:bodyPr>
          <a:lstStyle>
            <a:lvl1pPr marL="457200" lvl="0" indent="-317500" rtl="0">
              <a:spcBef>
                <a:spcPts val="1000"/>
              </a:spcBef>
              <a:spcAft>
                <a:spcPts val="0"/>
              </a:spcAft>
              <a:buSzPts val="1400"/>
              <a:buChar char="•"/>
              <a:defRPr sz="1400"/>
            </a:lvl1pPr>
            <a:lvl2pPr marL="914400" lvl="1" indent="-304800" rtl="0">
              <a:spcBef>
                <a:spcPts val="1000"/>
              </a:spcBef>
              <a:spcAft>
                <a:spcPts val="0"/>
              </a:spcAft>
              <a:buSzPts val="1200"/>
              <a:buChar char="•"/>
              <a:defRPr sz="1200"/>
            </a:lvl2pPr>
            <a:lvl3pPr marL="1371600" lvl="2" indent="-304800" rtl="0">
              <a:spcBef>
                <a:spcPts val="1000"/>
              </a:spcBef>
              <a:spcAft>
                <a:spcPts val="0"/>
              </a:spcAft>
              <a:buSzPts val="1200"/>
              <a:buChar char="•"/>
              <a:defRPr sz="1200"/>
            </a:lvl3pPr>
            <a:lvl4pPr marL="1828800" lvl="3" indent="-304800" rtl="0">
              <a:spcBef>
                <a:spcPts val="1000"/>
              </a:spcBef>
              <a:spcAft>
                <a:spcPts val="0"/>
              </a:spcAft>
              <a:buSzPts val="1200"/>
              <a:buChar char="•"/>
              <a:defRPr sz="1200"/>
            </a:lvl4pPr>
            <a:lvl5pPr marL="2286000" lvl="4" indent="-304800" rtl="0">
              <a:spcBef>
                <a:spcPts val="1000"/>
              </a:spcBef>
              <a:spcAft>
                <a:spcPts val="0"/>
              </a:spcAft>
              <a:buSzPts val="1200"/>
              <a:buChar char="•"/>
              <a:defRPr sz="1200"/>
            </a:lvl5pPr>
            <a:lvl6pPr marL="2743200" lvl="5" indent="-304800" rtl="0">
              <a:spcBef>
                <a:spcPts val="1000"/>
              </a:spcBef>
              <a:spcAft>
                <a:spcPts val="0"/>
              </a:spcAft>
              <a:buSzPts val="1200"/>
              <a:buChar char="•"/>
              <a:defRPr sz="1200"/>
            </a:lvl6pPr>
            <a:lvl7pPr marL="3200400" lvl="6" indent="-304800" rtl="0">
              <a:spcBef>
                <a:spcPts val="500"/>
              </a:spcBef>
              <a:spcAft>
                <a:spcPts val="0"/>
              </a:spcAft>
              <a:buSzPts val="1200"/>
              <a:buChar char="•"/>
              <a:defRPr sz="1200"/>
            </a:lvl7pPr>
            <a:lvl8pPr marL="3657600" lvl="7" indent="-304800" rtl="0">
              <a:spcBef>
                <a:spcPts val="500"/>
              </a:spcBef>
              <a:spcAft>
                <a:spcPts val="0"/>
              </a:spcAft>
              <a:buSzPts val="1200"/>
              <a:buChar char="•"/>
              <a:defRPr sz="1200"/>
            </a:lvl8pPr>
            <a:lvl9pPr marL="4114800" lvl="8" indent="-304800" rtl="0">
              <a:spcBef>
                <a:spcPts val="500"/>
              </a:spcBef>
              <a:spcAft>
                <a:spcPts val="0"/>
              </a:spcAft>
              <a:buSzPts val="1200"/>
              <a:buChar char="•"/>
              <a:defRPr sz="1200"/>
            </a:lvl9pPr>
          </a:lstStyle>
          <a:p>
            <a:endParaRPr/>
          </a:p>
        </p:txBody>
      </p:sp>
      <p:sp>
        <p:nvSpPr>
          <p:cNvPr id="110" name="Google Shape;110;p17"/>
          <p:cNvSpPr txBox="1">
            <a:spLocks noGrp="1"/>
          </p:cNvSpPr>
          <p:nvPr>
            <p:ph type="body" idx="2"/>
          </p:nvPr>
        </p:nvSpPr>
        <p:spPr>
          <a:xfrm>
            <a:off x="6443200" y="1536633"/>
            <a:ext cx="5333100" cy="4555200"/>
          </a:xfrm>
          <a:prstGeom prst="rect">
            <a:avLst/>
          </a:prstGeom>
        </p:spPr>
        <p:txBody>
          <a:bodyPr spcFirstLastPara="1" wrap="square" lIns="91425" tIns="45700" rIns="91425" bIns="45700" anchor="t" anchorCtr="0">
            <a:normAutofit/>
          </a:bodyPr>
          <a:lstStyle>
            <a:lvl1pPr marL="457200" lvl="0" indent="-317500" rtl="0">
              <a:spcBef>
                <a:spcPts val="1000"/>
              </a:spcBef>
              <a:spcAft>
                <a:spcPts val="0"/>
              </a:spcAft>
              <a:buSzPts val="1400"/>
              <a:buChar char="•"/>
              <a:defRPr sz="1400"/>
            </a:lvl1pPr>
            <a:lvl2pPr marL="914400" lvl="1" indent="-304800" rtl="0">
              <a:spcBef>
                <a:spcPts val="1000"/>
              </a:spcBef>
              <a:spcAft>
                <a:spcPts val="0"/>
              </a:spcAft>
              <a:buSzPts val="1200"/>
              <a:buChar char="•"/>
              <a:defRPr sz="1200"/>
            </a:lvl2pPr>
            <a:lvl3pPr marL="1371600" lvl="2" indent="-304800" rtl="0">
              <a:spcBef>
                <a:spcPts val="1000"/>
              </a:spcBef>
              <a:spcAft>
                <a:spcPts val="0"/>
              </a:spcAft>
              <a:buSzPts val="1200"/>
              <a:buChar char="•"/>
              <a:defRPr sz="1200"/>
            </a:lvl3pPr>
            <a:lvl4pPr marL="1828800" lvl="3" indent="-304800" rtl="0">
              <a:spcBef>
                <a:spcPts val="1000"/>
              </a:spcBef>
              <a:spcAft>
                <a:spcPts val="0"/>
              </a:spcAft>
              <a:buSzPts val="1200"/>
              <a:buChar char="•"/>
              <a:defRPr sz="1200"/>
            </a:lvl4pPr>
            <a:lvl5pPr marL="2286000" lvl="4" indent="-304800" rtl="0">
              <a:spcBef>
                <a:spcPts val="1000"/>
              </a:spcBef>
              <a:spcAft>
                <a:spcPts val="0"/>
              </a:spcAft>
              <a:buSzPts val="1200"/>
              <a:buChar char="•"/>
              <a:defRPr sz="1200"/>
            </a:lvl5pPr>
            <a:lvl6pPr marL="2743200" lvl="5" indent="-304800" rtl="0">
              <a:spcBef>
                <a:spcPts val="1000"/>
              </a:spcBef>
              <a:spcAft>
                <a:spcPts val="0"/>
              </a:spcAft>
              <a:buSzPts val="1200"/>
              <a:buChar char="•"/>
              <a:defRPr sz="1200"/>
            </a:lvl6pPr>
            <a:lvl7pPr marL="3200400" lvl="6" indent="-304800" rtl="0">
              <a:spcBef>
                <a:spcPts val="500"/>
              </a:spcBef>
              <a:spcAft>
                <a:spcPts val="0"/>
              </a:spcAft>
              <a:buSzPts val="1200"/>
              <a:buChar char="•"/>
              <a:defRPr sz="1200"/>
            </a:lvl7pPr>
            <a:lvl8pPr marL="3657600" lvl="7" indent="-304800" rtl="0">
              <a:spcBef>
                <a:spcPts val="500"/>
              </a:spcBef>
              <a:spcAft>
                <a:spcPts val="0"/>
              </a:spcAft>
              <a:buSzPts val="1200"/>
              <a:buChar char="•"/>
              <a:defRPr sz="1200"/>
            </a:lvl8pPr>
            <a:lvl9pPr marL="4114800" lvl="8" indent="-304800" rtl="0">
              <a:spcBef>
                <a:spcPts val="500"/>
              </a:spcBef>
              <a:spcAft>
                <a:spcPts val="0"/>
              </a:spcAft>
              <a:buSzPts val="1200"/>
              <a:buChar char="•"/>
              <a:defRPr sz="1200"/>
            </a:lvl9pPr>
          </a:lstStyle>
          <a:p>
            <a:endParaRPr/>
          </a:p>
        </p:txBody>
      </p:sp>
      <p:sp>
        <p:nvSpPr>
          <p:cNvPr id="111" name="Google Shape;111;p17"/>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1">
  <p:cSld name="TITLE_AND_BODY_1">
    <p:spTree>
      <p:nvGrpSpPr>
        <p:cNvPr id="1" name="Shape 1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Solid White)">
  <p:cSld name="Title and Content (Solid White)">
    <p:bg>
      <p:bgPr>
        <a:solidFill>
          <a:schemeClr val="lt1"/>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838200" y="-1"/>
            <a:ext cx="10515600" cy="1216025"/>
          </a:xfrm>
          <a:prstGeom prst="rect">
            <a:avLst/>
          </a:prstGeom>
          <a:noFill/>
          <a:ln>
            <a:noFill/>
          </a:ln>
        </p:spPr>
        <p:txBody>
          <a:bodyPr spcFirstLastPara="1" wrap="square" lIns="0" tIns="45700" rIns="0" bIns="45700" anchor="ctr" anchorCtr="0">
            <a:normAutofit/>
          </a:bodyPr>
          <a:lstStyle>
            <a:lvl1pPr lvl="0" algn="r">
              <a:lnSpc>
                <a:spcPct val="90000"/>
              </a:lnSpc>
              <a:spcBef>
                <a:spcPts val="0"/>
              </a:spcBef>
              <a:spcAft>
                <a:spcPts val="0"/>
              </a:spcAft>
              <a:buClr>
                <a:schemeClr val="dk1"/>
              </a:buClr>
              <a:buSzPts val="2700"/>
              <a:buFont typeface="Calibri"/>
              <a:buNone/>
              <a:defRPr sz="27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838200" y="1366346"/>
            <a:ext cx="10515600" cy="4788393"/>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SzPts val="2500"/>
              <a:buChar char="•"/>
              <a:defRPr>
                <a:solidFill>
                  <a:schemeClr val="dk2"/>
                </a:solidFill>
              </a:defRPr>
            </a:lvl1pPr>
            <a:lvl2pPr marL="914400" lvl="1" indent="-361950" algn="l">
              <a:lnSpc>
                <a:spcPct val="100000"/>
              </a:lnSpc>
              <a:spcBef>
                <a:spcPts val="1000"/>
              </a:spcBef>
              <a:spcAft>
                <a:spcPts val="0"/>
              </a:spcAft>
              <a:buSzPts val="2100"/>
              <a:buChar char="•"/>
              <a:defRPr>
                <a:solidFill>
                  <a:schemeClr val="dk2"/>
                </a:solidFill>
              </a:defRPr>
            </a:lvl2pPr>
            <a:lvl3pPr marL="1371600" lvl="2" indent="-336550" algn="l">
              <a:lnSpc>
                <a:spcPct val="100000"/>
              </a:lnSpc>
              <a:spcBef>
                <a:spcPts val="1000"/>
              </a:spcBef>
              <a:spcAft>
                <a:spcPts val="0"/>
              </a:spcAft>
              <a:buSzPts val="1700"/>
              <a:buChar char="•"/>
              <a:defRPr>
                <a:solidFill>
                  <a:schemeClr val="dk2"/>
                </a:solidFill>
              </a:defRPr>
            </a:lvl3pPr>
            <a:lvl4pPr marL="1828800" lvl="3" indent="-336550" algn="l">
              <a:lnSpc>
                <a:spcPct val="100000"/>
              </a:lnSpc>
              <a:spcBef>
                <a:spcPts val="1000"/>
              </a:spcBef>
              <a:spcAft>
                <a:spcPts val="0"/>
              </a:spcAft>
              <a:buSzPts val="1700"/>
              <a:buChar char="•"/>
              <a:defRPr>
                <a:solidFill>
                  <a:schemeClr val="dk2"/>
                </a:solidFill>
              </a:defRPr>
            </a:lvl4pPr>
            <a:lvl5pPr marL="2286000" lvl="4" indent="-336550" algn="l">
              <a:lnSpc>
                <a:spcPct val="100000"/>
              </a:lnSpc>
              <a:spcBef>
                <a:spcPts val="1000"/>
              </a:spcBef>
              <a:spcAft>
                <a:spcPts val="0"/>
              </a:spcAft>
              <a:buSzPts val="1700"/>
              <a:buChar char="•"/>
              <a:defRPr>
                <a:solidFill>
                  <a:schemeClr val="dk2"/>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
          <p:cNvSpPr txBox="1">
            <a:spLocks noGrp="1"/>
          </p:cNvSpPr>
          <p:nvPr>
            <p:ph type="dt" idx="10"/>
          </p:nvPr>
        </p:nvSpPr>
        <p:spPr>
          <a:xfrm>
            <a:off x="838201" y="6356352"/>
            <a:ext cx="135859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3302178" y="6356351"/>
            <a:ext cx="558764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9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9891133" y="6356352"/>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White)" type="obj">
  <p:cSld name="OBJECT">
    <p:spTree>
      <p:nvGrpSpPr>
        <p:cNvPr id="1" name="Shape 30"/>
        <p:cNvGrpSpPr/>
        <p:nvPr/>
      </p:nvGrpSpPr>
      <p:grpSpPr>
        <a:xfrm>
          <a:off x="0" y="0"/>
          <a:ext cx="0" cy="0"/>
          <a:chOff x="0" y="0"/>
          <a:chExt cx="0" cy="0"/>
        </a:xfrm>
      </p:grpSpPr>
      <p:sp>
        <p:nvSpPr>
          <p:cNvPr id="31" name="Google Shape;31;p4"/>
          <p:cNvSpPr/>
          <p:nvPr/>
        </p:nvSpPr>
        <p:spPr>
          <a:xfrm>
            <a:off x="0" y="0"/>
            <a:ext cx="12192000" cy="1219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 name="Google Shape;32;p4"/>
          <p:cNvSpPr txBox="1">
            <a:spLocks noGrp="1"/>
          </p:cNvSpPr>
          <p:nvPr>
            <p:ph type="title"/>
          </p:nvPr>
        </p:nvSpPr>
        <p:spPr>
          <a:xfrm>
            <a:off x="2363996" y="152400"/>
            <a:ext cx="8989803" cy="9144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Clr>
                <a:schemeClr val="accent1"/>
              </a:buClr>
              <a:buSzPts val="2500"/>
              <a:buChar char="•"/>
              <a:defRPr/>
            </a:lvl1pPr>
            <a:lvl2pPr marL="914400" lvl="1" indent="-361950" algn="l">
              <a:lnSpc>
                <a:spcPct val="100000"/>
              </a:lnSpc>
              <a:spcBef>
                <a:spcPts val="1000"/>
              </a:spcBef>
              <a:spcAft>
                <a:spcPts val="0"/>
              </a:spcAft>
              <a:buClr>
                <a:schemeClr val="accent1"/>
              </a:buClr>
              <a:buSzPts val="2100"/>
              <a:buChar char="•"/>
              <a:defRPr/>
            </a:lvl2pPr>
            <a:lvl3pPr marL="1371600" lvl="2" indent="-336550" algn="l">
              <a:lnSpc>
                <a:spcPct val="100000"/>
              </a:lnSpc>
              <a:spcBef>
                <a:spcPts val="1000"/>
              </a:spcBef>
              <a:spcAft>
                <a:spcPts val="0"/>
              </a:spcAft>
              <a:buClr>
                <a:schemeClr val="accent1"/>
              </a:buClr>
              <a:buSzPts val="1700"/>
              <a:buChar char="•"/>
              <a:defRPr/>
            </a:lvl3pPr>
            <a:lvl4pPr marL="1828800" lvl="3" indent="-336550" algn="l">
              <a:lnSpc>
                <a:spcPct val="100000"/>
              </a:lnSpc>
              <a:spcBef>
                <a:spcPts val="1000"/>
              </a:spcBef>
              <a:spcAft>
                <a:spcPts val="0"/>
              </a:spcAft>
              <a:buClr>
                <a:schemeClr val="accent1"/>
              </a:buClr>
              <a:buSzPts val="1700"/>
              <a:buChar char="•"/>
              <a:defRPr/>
            </a:lvl4pPr>
            <a:lvl5pPr marL="2286000" lvl="4" indent="-336550" algn="l">
              <a:lnSpc>
                <a:spcPct val="100000"/>
              </a:lnSpc>
              <a:spcBef>
                <a:spcPts val="1000"/>
              </a:spcBef>
              <a:spcAft>
                <a:spcPts val="0"/>
              </a:spcAft>
              <a:buClr>
                <a:schemeClr val="accent1"/>
              </a:buClr>
              <a:buSzPts val="17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4"/>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
        <p:nvSpPr>
          <p:cNvPr id="36" name="Google Shape;36;p4"/>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 name="Google Shape;37;p4"/>
          <p:cNvSpPr txBox="1">
            <a:spLocks noGrp="1"/>
          </p:cNvSpPr>
          <p:nvPr>
            <p:ph type="ftr" idx="11"/>
          </p:nvPr>
        </p:nvSpPr>
        <p:spPr>
          <a:xfrm>
            <a:off x="2885256" y="6356350"/>
            <a:ext cx="6421487"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lt1"/>
              </a:buClr>
              <a:buSzPts val="1200"/>
              <a:buFont typeface="Calibri"/>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38" name="Google Shape;38;p4"/>
          <p:cNvPicPr preferRelativeResize="0"/>
          <p:nvPr/>
        </p:nvPicPr>
        <p:blipFill>
          <a:blip r:embed="rId2">
            <a:alphaModFix/>
          </a:blip>
          <a:stretch>
            <a:fillRect/>
          </a:stretch>
        </p:blipFill>
        <p:spPr>
          <a:xfrm>
            <a:off x="981073" y="152400"/>
            <a:ext cx="2019300" cy="91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Boxed)">
  <p:cSld name="Section Title (Boxed)">
    <p:bg>
      <p:bgPr>
        <a:solidFill>
          <a:srgbClr val="E8E8E8"/>
        </a:solidFill>
        <a:effectLst/>
      </p:bgPr>
    </p:bg>
    <p:spTree>
      <p:nvGrpSpPr>
        <p:cNvPr id="1" name="Shape 39"/>
        <p:cNvGrpSpPr/>
        <p:nvPr/>
      </p:nvGrpSpPr>
      <p:grpSpPr>
        <a:xfrm>
          <a:off x="0" y="0"/>
          <a:ext cx="0" cy="0"/>
          <a:chOff x="0" y="0"/>
          <a:chExt cx="0" cy="0"/>
        </a:xfrm>
      </p:grpSpPr>
      <p:sp>
        <p:nvSpPr>
          <p:cNvPr id="40" name="Google Shape;40;p5"/>
          <p:cNvSpPr/>
          <p:nvPr/>
        </p:nvSpPr>
        <p:spPr>
          <a:xfrm>
            <a:off x="0" y="0"/>
            <a:ext cx="12192000" cy="1219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1" name="Google Shape;41;p5"/>
          <p:cNvSpPr txBox="1">
            <a:spLocks noGrp="1"/>
          </p:cNvSpPr>
          <p:nvPr>
            <p:ph type="title"/>
          </p:nvPr>
        </p:nvSpPr>
        <p:spPr>
          <a:xfrm>
            <a:off x="838200" y="1335281"/>
            <a:ext cx="10515600" cy="4841682"/>
          </a:xfrm>
          <a:prstGeom prst="rect">
            <a:avLst/>
          </a:prstGeom>
          <a:solidFill>
            <a:schemeClr val="lt1"/>
          </a:solidFill>
          <a:ln>
            <a:noFill/>
          </a:ln>
        </p:spPr>
        <p:txBody>
          <a:bodyPr spcFirstLastPara="1" wrap="square" lIns="182875" tIns="91425" rIns="182875" bIns="274300" anchor="b" anchorCtr="0">
            <a:normAutofit/>
          </a:bodyPr>
          <a:lstStyle>
            <a:lvl1pPr lvl="0" algn="l">
              <a:lnSpc>
                <a:spcPct val="90000"/>
              </a:lnSpc>
              <a:spcBef>
                <a:spcPts val="0"/>
              </a:spcBef>
              <a:spcAft>
                <a:spcPts val="0"/>
              </a:spcAft>
              <a:buClr>
                <a:schemeClr val="dk1"/>
              </a:buClr>
              <a:buSzPts val="7200"/>
              <a:buFont typeface="Calibri"/>
              <a:buNone/>
              <a:defRPr sz="72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
        <p:nvSpPr>
          <p:cNvPr id="44" name="Google Shape;44;p5"/>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5" name="Google Shape;45;p5"/>
          <p:cNvSpPr txBox="1">
            <a:spLocks noGrp="1"/>
          </p:cNvSpPr>
          <p:nvPr>
            <p:ph type="ftr" idx="11"/>
          </p:nvPr>
        </p:nvSpPr>
        <p:spPr>
          <a:xfrm>
            <a:off x="2885256" y="6356350"/>
            <a:ext cx="6421487"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lt1"/>
              </a:buClr>
              <a:buSzPts val="1200"/>
              <a:buFont typeface="Calibri"/>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46" name="Google Shape;46;p5"/>
          <p:cNvPicPr preferRelativeResize="0"/>
          <p:nvPr/>
        </p:nvPicPr>
        <p:blipFill>
          <a:blip r:embed="rId2">
            <a:alphaModFix/>
          </a:blip>
          <a:stretch>
            <a:fillRect/>
          </a:stretch>
        </p:blipFill>
        <p:spPr>
          <a:xfrm>
            <a:off x="543413" y="12900"/>
            <a:ext cx="2524125" cy="1143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Quote Solid Red Background">
  <p:cSld name="1_Quote Solid Red Background">
    <p:bg>
      <p:bgPr>
        <a:gradFill>
          <a:gsLst>
            <a:gs pos="0">
              <a:schemeClr val="accent1"/>
            </a:gs>
            <a:gs pos="20000">
              <a:schemeClr val="accent1"/>
            </a:gs>
            <a:gs pos="100000">
              <a:srgbClr val="001C32"/>
            </a:gs>
          </a:gsLst>
          <a:path path="circle">
            <a:fillToRect l="50000" t="50000" r="50000" b="50000"/>
          </a:path>
          <a:tileRect/>
        </a:gradFill>
        <a:effectLst/>
      </p:bgPr>
    </p:bg>
    <p:spTree>
      <p:nvGrpSpPr>
        <p:cNvPr id="1" name="Shape 47"/>
        <p:cNvGrpSpPr/>
        <p:nvPr/>
      </p:nvGrpSpPr>
      <p:grpSpPr>
        <a:xfrm>
          <a:off x="0" y="0"/>
          <a:ext cx="0" cy="0"/>
          <a:chOff x="0" y="0"/>
          <a:chExt cx="0" cy="0"/>
        </a:xfrm>
      </p:grpSpPr>
      <p:sp>
        <p:nvSpPr>
          <p:cNvPr id="48" name="Google Shape;48;p6"/>
          <p:cNvSpPr txBox="1">
            <a:spLocks noGrp="1"/>
          </p:cNvSpPr>
          <p:nvPr>
            <p:ph type="title"/>
          </p:nvPr>
        </p:nvSpPr>
        <p:spPr>
          <a:xfrm>
            <a:off x="838200" y="2212733"/>
            <a:ext cx="10515600" cy="14721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7000"/>
              <a:buFont typeface="Calibri"/>
              <a:buNone/>
              <a:defRPr sz="7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6"/>
          <p:cNvSpPr txBox="1">
            <a:spLocks noGrp="1"/>
          </p:cNvSpPr>
          <p:nvPr>
            <p:ph type="body" idx="1"/>
          </p:nvPr>
        </p:nvSpPr>
        <p:spPr>
          <a:xfrm>
            <a:off x="838200" y="3684897"/>
            <a:ext cx="10515600" cy="25176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2500"/>
              <a:buNone/>
              <a:defRPr>
                <a:solidFill>
                  <a:schemeClr val="lt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6"/>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ftr" idx="11"/>
          </p:nvPr>
        </p:nvSpPr>
        <p:spPr>
          <a:xfrm>
            <a:off x="2885256" y="6356350"/>
            <a:ext cx="642148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FFFFFF"/>
                </a:solidFill>
                <a:latin typeface="Calibri"/>
                <a:ea typeface="Calibri"/>
                <a:cs typeface="Calibri"/>
                <a:sym typeface="Calibri"/>
              </a:defRPr>
            </a:lvl1pPr>
            <a:lvl2pPr marL="0" lvl="1" indent="0" algn="r">
              <a:spcBef>
                <a:spcPts val="0"/>
              </a:spcBef>
              <a:buNone/>
              <a:defRPr sz="1200">
                <a:solidFill>
                  <a:srgbClr val="FFFFFF"/>
                </a:solidFill>
                <a:latin typeface="Calibri"/>
                <a:ea typeface="Calibri"/>
                <a:cs typeface="Calibri"/>
                <a:sym typeface="Calibri"/>
              </a:defRPr>
            </a:lvl2pPr>
            <a:lvl3pPr marL="0" lvl="2" indent="0" algn="r">
              <a:spcBef>
                <a:spcPts val="0"/>
              </a:spcBef>
              <a:buNone/>
              <a:defRPr sz="1200">
                <a:solidFill>
                  <a:srgbClr val="FFFFFF"/>
                </a:solidFill>
                <a:latin typeface="Calibri"/>
                <a:ea typeface="Calibri"/>
                <a:cs typeface="Calibri"/>
                <a:sym typeface="Calibri"/>
              </a:defRPr>
            </a:lvl3pPr>
            <a:lvl4pPr marL="0" lvl="3" indent="0" algn="r">
              <a:spcBef>
                <a:spcPts val="0"/>
              </a:spcBef>
              <a:buNone/>
              <a:defRPr sz="1200">
                <a:solidFill>
                  <a:srgbClr val="FFFFFF"/>
                </a:solidFill>
                <a:latin typeface="Calibri"/>
                <a:ea typeface="Calibri"/>
                <a:cs typeface="Calibri"/>
                <a:sym typeface="Calibri"/>
              </a:defRPr>
            </a:lvl4pPr>
            <a:lvl5pPr marL="0" lvl="4" indent="0" algn="r">
              <a:spcBef>
                <a:spcPts val="0"/>
              </a:spcBef>
              <a:buNone/>
              <a:defRPr sz="1200">
                <a:solidFill>
                  <a:srgbClr val="FFFFFF"/>
                </a:solidFill>
                <a:latin typeface="Calibri"/>
                <a:ea typeface="Calibri"/>
                <a:cs typeface="Calibri"/>
                <a:sym typeface="Calibri"/>
              </a:defRPr>
            </a:lvl5pPr>
            <a:lvl6pPr marL="0" lvl="5" indent="0" algn="r">
              <a:spcBef>
                <a:spcPts val="0"/>
              </a:spcBef>
              <a:buNone/>
              <a:defRPr sz="1200">
                <a:solidFill>
                  <a:srgbClr val="FFFFFF"/>
                </a:solidFill>
                <a:latin typeface="Calibri"/>
                <a:ea typeface="Calibri"/>
                <a:cs typeface="Calibri"/>
                <a:sym typeface="Calibri"/>
              </a:defRPr>
            </a:lvl6pPr>
            <a:lvl7pPr marL="0" lvl="6" indent="0" algn="r">
              <a:spcBef>
                <a:spcPts val="0"/>
              </a:spcBef>
              <a:buNone/>
              <a:defRPr sz="1200">
                <a:solidFill>
                  <a:srgbClr val="FFFFFF"/>
                </a:solidFill>
                <a:latin typeface="Calibri"/>
                <a:ea typeface="Calibri"/>
                <a:cs typeface="Calibri"/>
                <a:sym typeface="Calibri"/>
              </a:defRPr>
            </a:lvl7pPr>
            <a:lvl8pPr marL="0" lvl="7" indent="0" algn="r">
              <a:spcBef>
                <a:spcPts val="0"/>
              </a:spcBef>
              <a:buNone/>
              <a:defRPr sz="1200">
                <a:solidFill>
                  <a:srgbClr val="FFFFFF"/>
                </a:solidFill>
                <a:latin typeface="Calibri"/>
                <a:ea typeface="Calibri"/>
                <a:cs typeface="Calibri"/>
                <a:sym typeface="Calibri"/>
              </a:defRPr>
            </a:lvl8pPr>
            <a:lvl9pPr marL="0" lvl="8" indent="0" algn="r">
              <a:spcBef>
                <a:spcPts val="0"/>
              </a:spcBef>
              <a:buNone/>
              <a:defRPr sz="12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3" name="Google Shape;53;p6"/>
          <p:cNvSpPr/>
          <p:nvPr/>
        </p:nvSpPr>
        <p:spPr>
          <a:xfrm>
            <a:off x="0" y="0"/>
            <a:ext cx="12192000" cy="16513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54" name="Google Shape;54;p6"/>
          <p:cNvPicPr preferRelativeResize="0"/>
          <p:nvPr/>
        </p:nvPicPr>
        <p:blipFill rotWithShape="1">
          <a:blip r:embed="rId2">
            <a:alphaModFix/>
          </a:blip>
          <a:srcRect/>
          <a:stretch/>
        </p:blipFill>
        <p:spPr>
          <a:xfrm>
            <a:off x="7867176" y="594061"/>
            <a:ext cx="3486624" cy="463258"/>
          </a:xfrm>
          <a:prstGeom prst="rect">
            <a:avLst/>
          </a:prstGeom>
          <a:noFill/>
          <a:ln>
            <a:noFill/>
          </a:ln>
        </p:spPr>
      </p:pic>
      <p:pic>
        <p:nvPicPr>
          <p:cNvPr id="55" name="Google Shape;55;p6" descr="08E63123-0EA5-48C1-AA21-28EADA3137E5"/>
          <p:cNvPicPr preferRelativeResize="0"/>
          <p:nvPr/>
        </p:nvPicPr>
        <p:blipFill rotWithShape="1">
          <a:blip r:embed="rId3">
            <a:alphaModFix/>
          </a:blip>
          <a:srcRect/>
          <a:stretch/>
        </p:blipFill>
        <p:spPr>
          <a:xfrm>
            <a:off x="500443" y="353698"/>
            <a:ext cx="1696348" cy="78723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Boxed)">
  <p:cSld name="1_Title and Content (Boxed)">
    <p:bg>
      <p:bgPr>
        <a:solidFill>
          <a:srgbClr val="E8E8E8"/>
        </a:solidFill>
        <a:effectLst/>
      </p:bgPr>
    </p:bg>
    <p:spTree>
      <p:nvGrpSpPr>
        <p:cNvPr id="1" name="Shape 56"/>
        <p:cNvGrpSpPr/>
        <p:nvPr/>
      </p:nvGrpSpPr>
      <p:grpSpPr>
        <a:xfrm>
          <a:off x="0" y="0"/>
          <a:ext cx="0" cy="0"/>
          <a:chOff x="0" y="0"/>
          <a:chExt cx="0" cy="0"/>
        </a:xfrm>
      </p:grpSpPr>
      <p:sp>
        <p:nvSpPr>
          <p:cNvPr id="57" name="Google Shape;57;p7"/>
          <p:cNvSpPr/>
          <p:nvPr/>
        </p:nvSpPr>
        <p:spPr>
          <a:xfrm>
            <a:off x="0" y="0"/>
            <a:ext cx="12192000" cy="1219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8" name="Google Shape;58;p7"/>
          <p:cNvSpPr txBox="1">
            <a:spLocks noGrp="1"/>
          </p:cNvSpPr>
          <p:nvPr>
            <p:ph type="title"/>
          </p:nvPr>
        </p:nvSpPr>
        <p:spPr>
          <a:xfrm>
            <a:off x="2363996" y="152400"/>
            <a:ext cx="8989803" cy="9144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7"/>
          <p:cNvSpPr txBox="1">
            <a:spLocks noGrp="1"/>
          </p:cNvSpPr>
          <p:nvPr>
            <p:ph type="body" idx="1"/>
          </p:nvPr>
        </p:nvSpPr>
        <p:spPr>
          <a:xfrm>
            <a:off x="838200" y="1335281"/>
            <a:ext cx="10515600" cy="4841682"/>
          </a:xfrm>
          <a:prstGeom prst="rect">
            <a:avLst/>
          </a:prstGeom>
          <a:solidFill>
            <a:schemeClr val="lt1"/>
          </a:solidFill>
          <a:ln>
            <a:noFill/>
          </a:ln>
        </p:spPr>
        <p:txBody>
          <a:bodyPr spcFirstLastPara="1" wrap="square" lIns="228600" tIns="548625" rIns="274300" bIns="45700" anchor="t" anchorCtr="0">
            <a:normAutofit/>
          </a:bodyPr>
          <a:lstStyle>
            <a:lvl1pPr marL="457200" lvl="0" indent="-387350" algn="l">
              <a:lnSpc>
                <a:spcPct val="100000"/>
              </a:lnSpc>
              <a:spcBef>
                <a:spcPts val="1000"/>
              </a:spcBef>
              <a:spcAft>
                <a:spcPts val="0"/>
              </a:spcAft>
              <a:buClr>
                <a:schemeClr val="accent1"/>
              </a:buClr>
              <a:buSzPts val="2500"/>
              <a:buFont typeface="Arial"/>
              <a:buChar char="•"/>
              <a:defRPr sz="2500"/>
            </a:lvl1pPr>
            <a:lvl2pPr marL="914400" lvl="1" indent="-361950" algn="l">
              <a:lnSpc>
                <a:spcPct val="100000"/>
              </a:lnSpc>
              <a:spcBef>
                <a:spcPts val="1000"/>
              </a:spcBef>
              <a:spcAft>
                <a:spcPts val="0"/>
              </a:spcAft>
              <a:buClr>
                <a:schemeClr val="accent1"/>
              </a:buClr>
              <a:buSzPts val="2100"/>
              <a:buFont typeface="Arial"/>
              <a:buChar char="•"/>
              <a:defRPr sz="2100"/>
            </a:lvl2pPr>
            <a:lvl3pPr marL="1371600" lvl="2" indent="-336550" algn="l">
              <a:lnSpc>
                <a:spcPct val="100000"/>
              </a:lnSpc>
              <a:spcBef>
                <a:spcPts val="1000"/>
              </a:spcBef>
              <a:spcAft>
                <a:spcPts val="0"/>
              </a:spcAft>
              <a:buClr>
                <a:schemeClr val="accent1"/>
              </a:buClr>
              <a:buSzPts val="1700"/>
              <a:buFont typeface="Arial"/>
              <a:buChar char="•"/>
              <a:defRPr sz="1700"/>
            </a:lvl3pPr>
            <a:lvl4pPr marL="1828800" lvl="3" indent="-336550" algn="l">
              <a:lnSpc>
                <a:spcPct val="100000"/>
              </a:lnSpc>
              <a:spcBef>
                <a:spcPts val="1000"/>
              </a:spcBef>
              <a:spcAft>
                <a:spcPts val="0"/>
              </a:spcAft>
              <a:buClr>
                <a:schemeClr val="accent1"/>
              </a:buClr>
              <a:buSzPts val="1700"/>
              <a:buFont typeface="Arial"/>
              <a:buChar char="•"/>
              <a:defRPr sz="1700"/>
            </a:lvl4pPr>
            <a:lvl5pPr marL="2286000" lvl="4" indent="-336550" algn="l">
              <a:lnSpc>
                <a:spcPct val="100000"/>
              </a:lnSpc>
              <a:spcBef>
                <a:spcPts val="1000"/>
              </a:spcBef>
              <a:spcAft>
                <a:spcPts val="0"/>
              </a:spcAft>
              <a:buClr>
                <a:schemeClr val="accent1"/>
              </a:buClr>
              <a:buSzPts val="1700"/>
              <a:buFont typeface="Arial"/>
              <a:buChar char="•"/>
              <a:defRPr sz="17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7"/>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p7"/>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3" name="Google Shape;63;p7"/>
          <p:cNvSpPr txBox="1">
            <a:spLocks noGrp="1"/>
          </p:cNvSpPr>
          <p:nvPr>
            <p:ph type="ftr" idx="11"/>
          </p:nvPr>
        </p:nvSpPr>
        <p:spPr>
          <a:xfrm>
            <a:off x="2885256" y="6356350"/>
            <a:ext cx="6421487"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chemeClr val="lt1"/>
              </a:buClr>
              <a:buSzPts val="1200"/>
              <a:buFont typeface="Calibri"/>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64" name="Google Shape;64;p7"/>
          <p:cNvPicPr preferRelativeResize="0"/>
          <p:nvPr/>
        </p:nvPicPr>
        <p:blipFill>
          <a:blip r:embed="rId2">
            <a:alphaModFix/>
          </a:blip>
          <a:stretch>
            <a:fillRect/>
          </a:stretch>
        </p:blipFill>
        <p:spPr>
          <a:xfrm>
            <a:off x="838188" y="12900"/>
            <a:ext cx="2524125" cy="1143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White)">
  <p:cSld name="1_Title and Content (White)">
    <p:spTree>
      <p:nvGrpSpPr>
        <p:cNvPr id="1" name="Shape 65"/>
        <p:cNvGrpSpPr/>
        <p:nvPr/>
      </p:nvGrpSpPr>
      <p:grpSpPr>
        <a:xfrm>
          <a:off x="0" y="0"/>
          <a:ext cx="0" cy="0"/>
          <a:chOff x="0" y="0"/>
          <a:chExt cx="0" cy="0"/>
        </a:xfrm>
      </p:grpSpPr>
      <p:sp>
        <p:nvSpPr>
          <p:cNvPr id="66" name="Google Shape;66;p8"/>
          <p:cNvSpPr/>
          <p:nvPr/>
        </p:nvSpPr>
        <p:spPr>
          <a:xfrm>
            <a:off x="0" y="0"/>
            <a:ext cx="12192000" cy="12192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7" name="Google Shape;67;p8"/>
          <p:cNvSpPr txBox="1">
            <a:spLocks noGrp="1"/>
          </p:cNvSpPr>
          <p:nvPr>
            <p:ph type="title"/>
          </p:nvPr>
        </p:nvSpPr>
        <p:spPr>
          <a:xfrm>
            <a:off x="2484583" y="152400"/>
            <a:ext cx="8869216" cy="914400"/>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87350" algn="l">
              <a:lnSpc>
                <a:spcPct val="100000"/>
              </a:lnSpc>
              <a:spcBef>
                <a:spcPts val="1000"/>
              </a:spcBef>
              <a:spcAft>
                <a:spcPts val="0"/>
              </a:spcAft>
              <a:buClr>
                <a:schemeClr val="accent1"/>
              </a:buClr>
              <a:buSzPts val="2500"/>
              <a:buChar char="•"/>
              <a:defRPr/>
            </a:lvl1pPr>
            <a:lvl2pPr marL="914400" lvl="1" indent="-361950" algn="l">
              <a:lnSpc>
                <a:spcPct val="100000"/>
              </a:lnSpc>
              <a:spcBef>
                <a:spcPts val="1000"/>
              </a:spcBef>
              <a:spcAft>
                <a:spcPts val="0"/>
              </a:spcAft>
              <a:buClr>
                <a:schemeClr val="accent1"/>
              </a:buClr>
              <a:buSzPts val="2100"/>
              <a:buChar char="•"/>
              <a:defRPr/>
            </a:lvl2pPr>
            <a:lvl3pPr marL="1371600" lvl="2" indent="-336550" algn="l">
              <a:lnSpc>
                <a:spcPct val="100000"/>
              </a:lnSpc>
              <a:spcBef>
                <a:spcPts val="1000"/>
              </a:spcBef>
              <a:spcAft>
                <a:spcPts val="0"/>
              </a:spcAft>
              <a:buClr>
                <a:schemeClr val="accent1"/>
              </a:buClr>
              <a:buSzPts val="1700"/>
              <a:buChar char="•"/>
              <a:defRPr/>
            </a:lvl3pPr>
            <a:lvl4pPr marL="1828800" lvl="3" indent="-336550" algn="l">
              <a:lnSpc>
                <a:spcPct val="100000"/>
              </a:lnSpc>
              <a:spcBef>
                <a:spcPts val="1000"/>
              </a:spcBef>
              <a:spcAft>
                <a:spcPts val="0"/>
              </a:spcAft>
              <a:buClr>
                <a:schemeClr val="accent1"/>
              </a:buClr>
              <a:buSzPts val="1700"/>
              <a:buChar char="•"/>
              <a:defRPr/>
            </a:lvl4pPr>
            <a:lvl5pPr marL="2286000" lvl="4" indent="-336550" algn="l">
              <a:lnSpc>
                <a:spcPct val="100000"/>
              </a:lnSpc>
              <a:spcBef>
                <a:spcPts val="1000"/>
              </a:spcBef>
              <a:spcAft>
                <a:spcPts val="0"/>
              </a:spcAft>
              <a:buClr>
                <a:schemeClr val="accent1"/>
              </a:buClr>
              <a:buSzPts val="17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8"/>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8"/>
          <p:cNvSpPr/>
          <p:nvPr/>
        </p:nvSpPr>
        <p:spPr>
          <a:xfrm>
            <a:off x="0" y="1216025"/>
            <a:ext cx="12192000" cy="11925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2" name="Google Shape;72;p8"/>
          <p:cNvSpPr txBox="1">
            <a:spLocks noGrp="1"/>
          </p:cNvSpPr>
          <p:nvPr>
            <p:ph type="ftr" idx="11"/>
          </p:nvPr>
        </p:nvSpPr>
        <p:spPr>
          <a:xfrm>
            <a:off x="2885258" y="6356352"/>
            <a:ext cx="6421487"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200"/>
              <a:buFont typeface="Calibri"/>
              <a:buNone/>
              <a:defRPr>
                <a:solidFill>
                  <a:srgbClr val="0000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73" name="Google Shape;73;p8"/>
          <p:cNvPicPr preferRelativeResize="0"/>
          <p:nvPr/>
        </p:nvPicPr>
        <p:blipFill rotWithShape="1">
          <a:blip r:embed="rId2">
            <a:alphaModFix/>
          </a:blip>
          <a:srcRect/>
          <a:stretch/>
        </p:blipFill>
        <p:spPr>
          <a:xfrm>
            <a:off x="117764" y="216450"/>
            <a:ext cx="1792059" cy="777607"/>
          </a:xfrm>
          <a:prstGeom prst="rect">
            <a:avLst/>
          </a:prstGeom>
          <a:solidFill>
            <a:schemeClr val="lt1"/>
          </a:solid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Only" type="titleOnly">
  <p:cSld name="TITLE_ONLY">
    <p:spTree>
      <p:nvGrpSpPr>
        <p:cNvPr id="1" name="Shape 74"/>
        <p:cNvGrpSpPr/>
        <p:nvPr/>
      </p:nvGrpSpPr>
      <p:grpSpPr>
        <a:xfrm>
          <a:off x="0" y="0"/>
          <a:ext cx="0" cy="0"/>
          <a:chOff x="0" y="0"/>
          <a:chExt cx="0" cy="0"/>
        </a:xfrm>
      </p:grpSpPr>
      <p:sp>
        <p:nvSpPr>
          <p:cNvPr id="75" name="Google Shape;75;p9"/>
          <p:cNvSpPr txBox="1">
            <a:spLocks noGrp="1"/>
          </p:cNvSpPr>
          <p:nvPr>
            <p:ph type="title"/>
          </p:nvPr>
        </p:nvSpPr>
        <p:spPr>
          <a:xfrm>
            <a:off x="2487168" y="155448"/>
            <a:ext cx="8869680" cy="9144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E65AF"/>
              </a:buClr>
              <a:buSzPts val="4400"/>
              <a:buFont typeface="Calibri"/>
              <a:buNone/>
              <a:defRPr>
                <a:solidFill>
                  <a:srgbClr val="3E65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9"/>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a:solidFill>
                  <a:srgbClr val="FFFFFF"/>
                </a:solidFill>
                <a:latin typeface="Calibri"/>
                <a:ea typeface="Calibri"/>
                <a:cs typeface="Calibri"/>
                <a:sym typeface="Calibri"/>
              </a:defRPr>
            </a:lvl1pPr>
            <a:lvl2pPr marL="0" lvl="1" indent="0" algn="r">
              <a:spcBef>
                <a:spcPts val="0"/>
              </a:spcBef>
              <a:buNone/>
              <a:defRPr sz="1200" b="1">
                <a:solidFill>
                  <a:srgbClr val="FFFFFF"/>
                </a:solidFill>
                <a:latin typeface="Calibri"/>
                <a:ea typeface="Calibri"/>
                <a:cs typeface="Calibri"/>
                <a:sym typeface="Calibri"/>
              </a:defRPr>
            </a:lvl2pPr>
            <a:lvl3pPr marL="0" lvl="2" indent="0" algn="r">
              <a:spcBef>
                <a:spcPts val="0"/>
              </a:spcBef>
              <a:buNone/>
              <a:defRPr sz="1200" b="1">
                <a:solidFill>
                  <a:srgbClr val="FFFFFF"/>
                </a:solidFill>
                <a:latin typeface="Calibri"/>
                <a:ea typeface="Calibri"/>
                <a:cs typeface="Calibri"/>
                <a:sym typeface="Calibri"/>
              </a:defRPr>
            </a:lvl3pPr>
            <a:lvl4pPr marL="0" lvl="3" indent="0" algn="r">
              <a:spcBef>
                <a:spcPts val="0"/>
              </a:spcBef>
              <a:buNone/>
              <a:defRPr sz="1200" b="1">
                <a:solidFill>
                  <a:srgbClr val="FFFFFF"/>
                </a:solidFill>
                <a:latin typeface="Calibri"/>
                <a:ea typeface="Calibri"/>
                <a:cs typeface="Calibri"/>
                <a:sym typeface="Calibri"/>
              </a:defRPr>
            </a:lvl4pPr>
            <a:lvl5pPr marL="0" lvl="4" indent="0" algn="r">
              <a:spcBef>
                <a:spcPts val="0"/>
              </a:spcBef>
              <a:buNone/>
              <a:defRPr sz="1200" b="1">
                <a:solidFill>
                  <a:srgbClr val="FFFFFF"/>
                </a:solidFill>
                <a:latin typeface="Calibri"/>
                <a:ea typeface="Calibri"/>
                <a:cs typeface="Calibri"/>
                <a:sym typeface="Calibri"/>
              </a:defRPr>
            </a:lvl5pPr>
            <a:lvl6pPr marL="0" lvl="5" indent="0" algn="r">
              <a:spcBef>
                <a:spcPts val="0"/>
              </a:spcBef>
              <a:buNone/>
              <a:defRPr sz="1200" b="1">
                <a:solidFill>
                  <a:srgbClr val="FFFFFF"/>
                </a:solidFill>
                <a:latin typeface="Calibri"/>
                <a:ea typeface="Calibri"/>
                <a:cs typeface="Calibri"/>
                <a:sym typeface="Calibri"/>
              </a:defRPr>
            </a:lvl6pPr>
            <a:lvl7pPr marL="0" lvl="6" indent="0" algn="r">
              <a:spcBef>
                <a:spcPts val="0"/>
              </a:spcBef>
              <a:buNone/>
              <a:defRPr sz="1200" b="1">
                <a:solidFill>
                  <a:srgbClr val="FFFFFF"/>
                </a:solidFill>
                <a:latin typeface="Calibri"/>
                <a:ea typeface="Calibri"/>
                <a:cs typeface="Calibri"/>
                <a:sym typeface="Calibri"/>
              </a:defRPr>
            </a:lvl7pPr>
            <a:lvl8pPr marL="0" lvl="7" indent="0" algn="r">
              <a:spcBef>
                <a:spcPts val="0"/>
              </a:spcBef>
              <a:buNone/>
              <a:defRPr sz="1200" b="1">
                <a:solidFill>
                  <a:srgbClr val="FFFFFF"/>
                </a:solidFill>
                <a:latin typeface="Calibri"/>
                <a:ea typeface="Calibri"/>
                <a:cs typeface="Calibri"/>
                <a:sym typeface="Calibri"/>
              </a:defRPr>
            </a:lvl8pPr>
            <a:lvl9pPr marL="0" lvl="8" indent="0" algn="r">
              <a:spcBef>
                <a:spcPts val="0"/>
              </a:spcBef>
              <a:buNone/>
              <a:defRPr sz="1200" b="1">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8" name="Google Shape;78;p9"/>
          <p:cNvPicPr preferRelativeResize="0"/>
          <p:nvPr/>
        </p:nvPicPr>
        <p:blipFill rotWithShape="1">
          <a:blip r:embed="rId2">
            <a:alphaModFix/>
          </a:blip>
          <a:srcRect/>
          <a:stretch/>
        </p:blipFill>
        <p:spPr>
          <a:xfrm>
            <a:off x="117764" y="216450"/>
            <a:ext cx="1792059" cy="777607"/>
          </a:xfrm>
          <a:prstGeom prst="rect">
            <a:avLst/>
          </a:prstGeom>
          <a:solidFill>
            <a:schemeClr val="lt1"/>
          </a:solid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9"/>
        <p:cNvGrpSpPr/>
        <p:nvPr/>
      </p:nvGrpSpPr>
      <p:grpSpPr>
        <a:xfrm>
          <a:off x="0" y="0"/>
          <a:ext cx="0" cy="0"/>
          <a:chOff x="0" y="0"/>
          <a:chExt cx="0" cy="0"/>
        </a:xfrm>
      </p:grpSpPr>
      <p:sp>
        <p:nvSpPr>
          <p:cNvPr id="80" name="Google Shape;80;p10"/>
          <p:cNvSpPr/>
          <p:nvPr/>
        </p:nvSpPr>
        <p:spPr>
          <a:xfrm>
            <a:off x="-100" y="6727600"/>
            <a:ext cx="12192000" cy="1305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1" name="Google Shape;81;p10"/>
          <p:cNvSpPr txBox="1">
            <a:spLocks noGrp="1"/>
          </p:cNvSpPr>
          <p:nvPr>
            <p:ph type="title"/>
          </p:nvPr>
        </p:nvSpPr>
        <p:spPr>
          <a:xfrm>
            <a:off x="415600" y="593367"/>
            <a:ext cx="11360700" cy="943200"/>
          </a:xfrm>
          <a:prstGeom prst="rect">
            <a:avLst/>
          </a:prstGeom>
        </p:spPr>
        <p:txBody>
          <a:bodyPr spcFirstLastPara="1" wrap="square" lIns="91425" tIns="45700" rIns="91425" bIns="45700" anchor="ctr" anchorCtr="0">
            <a:norm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2" name="Google Shape;82;p10"/>
          <p:cNvSpPr txBox="1">
            <a:spLocks noGrp="1"/>
          </p:cNvSpPr>
          <p:nvPr>
            <p:ph type="body" idx="1"/>
          </p:nvPr>
        </p:nvSpPr>
        <p:spPr>
          <a:xfrm>
            <a:off x="415600" y="1688433"/>
            <a:ext cx="11360700" cy="4403700"/>
          </a:xfrm>
          <a:prstGeom prst="rect">
            <a:avLst/>
          </a:prstGeom>
        </p:spPr>
        <p:txBody>
          <a:bodyPr spcFirstLastPara="1" wrap="square" lIns="91425" tIns="45700" rIns="91425" bIns="45700" anchor="t" anchorCtr="0">
            <a:normAutofit/>
          </a:bodyPr>
          <a:lstStyle>
            <a:lvl1pPr marL="457200" lvl="0" indent="-387350" rtl="0">
              <a:spcBef>
                <a:spcPts val="1000"/>
              </a:spcBef>
              <a:spcAft>
                <a:spcPts val="0"/>
              </a:spcAft>
              <a:buSzPts val="2500"/>
              <a:buChar char="•"/>
              <a:defRPr/>
            </a:lvl1pPr>
            <a:lvl2pPr marL="914400" lvl="1" indent="-361950" rtl="0">
              <a:spcBef>
                <a:spcPts val="1000"/>
              </a:spcBef>
              <a:spcAft>
                <a:spcPts val="0"/>
              </a:spcAft>
              <a:buSzPts val="2100"/>
              <a:buChar char="•"/>
              <a:defRPr/>
            </a:lvl2pPr>
            <a:lvl3pPr marL="1371600" lvl="2" indent="-336550" rtl="0">
              <a:spcBef>
                <a:spcPts val="1000"/>
              </a:spcBef>
              <a:spcAft>
                <a:spcPts val="0"/>
              </a:spcAft>
              <a:buSzPts val="1700"/>
              <a:buChar char="•"/>
              <a:defRPr/>
            </a:lvl3pPr>
            <a:lvl4pPr marL="1828800" lvl="3" indent="-336550" rtl="0">
              <a:spcBef>
                <a:spcPts val="1000"/>
              </a:spcBef>
              <a:spcAft>
                <a:spcPts val="0"/>
              </a:spcAft>
              <a:buSzPts val="1700"/>
              <a:buChar char="•"/>
              <a:defRPr/>
            </a:lvl4pPr>
            <a:lvl5pPr marL="2286000" lvl="4" indent="-336550" rtl="0">
              <a:spcBef>
                <a:spcPts val="1000"/>
              </a:spcBef>
              <a:spcAft>
                <a:spcPts val="0"/>
              </a:spcAft>
              <a:buSzPts val="1700"/>
              <a:buChar char="•"/>
              <a:defRPr/>
            </a:lvl5pPr>
            <a:lvl6pPr marL="2743200" lvl="5" indent="-342900" rtl="0">
              <a:spcBef>
                <a:spcPts val="1000"/>
              </a:spcBef>
              <a:spcAft>
                <a:spcPts val="0"/>
              </a:spcAft>
              <a:buSzPts val="1800"/>
              <a:buChar char="•"/>
              <a:defRPr/>
            </a:lvl6pPr>
            <a:lvl7pPr marL="3200400" lvl="6" indent="-342900" rtl="0">
              <a:spcBef>
                <a:spcPts val="500"/>
              </a:spcBef>
              <a:spcAft>
                <a:spcPts val="0"/>
              </a:spcAft>
              <a:buSzPts val="1800"/>
              <a:buChar char="•"/>
              <a:defRPr/>
            </a:lvl7pPr>
            <a:lvl8pPr marL="3657600" lvl="7" indent="-342900" rtl="0">
              <a:spcBef>
                <a:spcPts val="500"/>
              </a:spcBef>
              <a:spcAft>
                <a:spcPts val="0"/>
              </a:spcAft>
              <a:buSzPts val="1800"/>
              <a:buChar char="•"/>
              <a:defRPr/>
            </a:lvl8pPr>
            <a:lvl9pPr marL="4114800" lvl="8" indent="-342900" rtl="0">
              <a:spcBef>
                <a:spcPts val="500"/>
              </a:spcBef>
              <a:spcAft>
                <a:spcPts val="0"/>
              </a:spcAft>
              <a:buSzPts val="1800"/>
              <a:buChar char="•"/>
              <a:defRPr/>
            </a:lvl9pPr>
          </a:lstStyle>
          <a:p>
            <a:endParaRPr/>
          </a:p>
        </p:txBody>
      </p:sp>
      <p:sp>
        <p:nvSpPr>
          <p:cNvPr id="83" name="Google Shape;83;p10"/>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7350" algn="l" rtl="0">
              <a:lnSpc>
                <a:spcPct val="100000"/>
              </a:lnSpc>
              <a:spcBef>
                <a:spcPts val="1000"/>
              </a:spcBef>
              <a:spcAft>
                <a:spcPts val="0"/>
              </a:spcAft>
              <a:buClr>
                <a:schemeClr val="accent1"/>
              </a:buClr>
              <a:buSzPts val="2500"/>
              <a:buFont typeface="Arial"/>
              <a:buChar char="•"/>
              <a:defRPr sz="2500" b="0" i="0" u="none" strike="noStrike" cap="none">
                <a:solidFill>
                  <a:schemeClr val="dk1"/>
                </a:solidFill>
                <a:latin typeface="Calibri"/>
                <a:ea typeface="Calibri"/>
                <a:cs typeface="Calibri"/>
                <a:sym typeface="Calibri"/>
              </a:defRPr>
            </a:lvl1pPr>
            <a:lvl2pPr marL="914400" marR="0" lvl="1" indent="-361950" algn="l" rtl="0">
              <a:lnSpc>
                <a:spcPct val="100000"/>
              </a:lnSpc>
              <a:spcBef>
                <a:spcPts val="1000"/>
              </a:spcBef>
              <a:spcAft>
                <a:spcPts val="0"/>
              </a:spcAft>
              <a:buClr>
                <a:schemeClr val="accent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36550"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36550"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100000"/>
              </a:lnSpc>
              <a:spcBef>
                <a:spcPts val="1000"/>
              </a:spcBef>
              <a:spcAft>
                <a:spcPts val="0"/>
              </a:spcAft>
              <a:buClr>
                <a:schemeClr val="accent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135859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302177" y="6356349"/>
            <a:ext cx="5587647"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9891132" y="6356350"/>
            <a:ext cx="146266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000000"/>
                </a:solidFill>
                <a:latin typeface="Calibri"/>
                <a:ea typeface="Calibri"/>
                <a:cs typeface="Calibri"/>
                <a:sym typeface="Calibri"/>
              </a:defRPr>
            </a:lvl1pPr>
            <a:lvl2pPr marL="0" marR="0" lvl="1" indent="0" algn="r" rtl="0">
              <a:spcBef>
                <a:spcPts val="0"/>
              </a:spcBef>
              <a:buNone/>
              <a:defRPr sz="1200" b="0" i="0" u="none" strike="noStrike" cap="none">
                <a:solidFill>
                  <a:srgbClr val="000000"/>
                </a:solidFill>
                <a:latin typeface="Calibri"/>
                <a:ea typeface="Calibri"/>
                <a:cs typeface="Calibri"/>
                <a:sym typeface="Calibri"/>
              </a:defRPr>
            </a:lvl2pPr>
            <a:lvl3pPr marL="0" marR="0" lvl="2" indent="0" algn="r" rtl="0">
              <a:spcBef>
                <a:spcPts val="0"/>
              </a:spcBef>
              <a:buNone/>
              <a:defRPr sz="1200" b="0" i="0" u="none" strike="noStrike" cap="none">
                <a:solidFill>
                  <a:srgbClr val="000000"/>
                </a:solidFill>
                <a:latin typeface="Calibri"/>
                <a:ea typeface="Calibri"/>
                <a:cs typeface="Calibri"/>
                <a:sym typeface="Calibri"/>
              </a:defRPr>
            </a:lvl3pPr>
            <a:lvl4pPr marL="0" marR="0" lvl="3" indent="0" algn="r" rtl="0">
              <a:spcBef>
                <a:spcPts val="0"/>
              </a:spcBef>
              <a:buNone/>
              <a:defRPr sz="1200" b="0" i="0" u="none" strike="noStrike" cap="none">
                <a:solidFill>
                  <a:srgbClr val="000000"/>
                </a:solidFill>
                <a:latin typeface="Calibri"/>
                <a:ea typeface="Calibri"/>
                <a:cs typeface="Calibri"/>
                <a:sym typeface="Calibri"/>
              </a:defRPr>
            </a:lvl4pPr>
            <a:lvl5pPr marL="0" marR="0" lvl="4" indent="0" algn="r" rtl="0">
              <a:spcBef>
                <a:spcPts val="0"/>
              </a:spcBef>
              <a:buNone/>
              <a:defRPr sz="1200" b="0" i="0" u="none" strike="noStrike" cap="none">
                <a:solidFill>
                  <a:srgbClr val="000000"/>
                </a:solidFill>
                <a:latin typeface="Calibri"/>
                <a:ea typeface="Calibri"/>
                <a:cs typeface="Calibri"/>
                <a:sym typeface="Calibri"/>
              </a:defRPr>
            </a:lvl5pPr>
            <a:lvl6pPr marL="0" marR="0" lvl="5" indent="0" algn="r" rtl="0">
              <a:spcBef>
                <a:spcPts val="0"/>
              </a:spcBef>
              <a:buNone/>
              <a:defRPr sz="1200" b="0" i="0" u="none" strike="noStrike" cap="none">
                <a:solidFill>
                  <a:srgbClr val="000000"/>
                </a:solidFill>
                <a:latin typeface="Calibri"/>
                <a:ea typeface="Calibri"/>
                <a:cs typeface="Calibri"/>
                <a:sym typeface="Calibri"/>
              </a:defRPr>
            </a:lvl6pPr>
            <a:lvl7pPr marL="0" marR="0" lvl="6" indent="0" algn="r" rtl="0">
              <a:spcBef>
                <a:spcPts val="0"/>
              </a:spcBef>
              <a:buNone/>
              <a:defRPr sz="1200" b="0" i="0" u="none" strike="noStrike" cap="none">
                <a:solidFill>
                  <a:srgbClr val="000000"/>
                </a:solidFill>
                <a:latin typeface="Calibri"/>
                <a:ea typeface="Calibri"/>
                <a:cs typeface="Calibri"/>
                <a:sym typeface="Calibri"/>
              </a:defRPr>
            </a:lvl7pPr>
            <a:lvl8pPr marL="0" marR="0" lvl="7" indent="0" algn="r" rtl="0">
              <a:spcBef>
                <a:spcPts val="0"/>
              </a:spcBef>
              <a:buNone/>
              <a:defRPr sz="1200" b="0" i="0" u="none" strike="noStrike" cap="none">
                <a:solidFill>
                  <a:srgbClr val="000000"/>
                </a:solidFill>
                <a:latin typeface="Calibri"/>
                <a:ea typeface="Calibri"/>
                <a:cs typeface="Calibri"/>
                <a:sym typeface="Calibri"/>
              </a:defRPr>
            </a:lvl8pPr>
            <a:lvl9pPr marL="0" marR="0" lvl="8" indent="0" algn="r" rtl="0">
              <a:spcBef>
                <a:spcPts val="0"/>
              </a:spcBef>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ziheWTPDKH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docs.google.com/document/d/1rx9JmyO26CsuXzY5oipO0PTxr1mCo69TfpaY54n3R5Y/edit?usp=sharin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hyperlink" Target="https://docs.google.com/document/d/1qJdNblB5uMywVn1GeCxufJe0jKYEC2ZmPAHKgb56DUo/edit#heading=h.887rgnssiw54"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drive.google.com/file/d/1HSzB4vCuH-r9f4lYvZXwZQKulwAsctS0/view?usp=sharin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9"/>
          <p:cNvSpPr/>
          <p:nvPr/>
        </p:nvSpPr>
        <p:spPr>
          <a:xfrm>
            <a:off x="913603" y="4775293"/>
            <a:ext cx="10364700" cy="1077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2"/>
              </a:buClr>
              <a:buFont typeface="Arial"/>
              <a:buNone/>
            </a:pPr>
            <a:r>
              <a:rPr lang="en-US" sz="4800" b="1">
                <a:solidFill>
                  <a:schemeClr val="accent2"/>
                </a:solidFill>
                <a:latin typeface="Calibri"/>
                <a:ea typeface="Calibri"/>
                <a:cs typeface="Calibri"/>
                <a:sym typeface="Calibri"/>
              </a:rPr>
              <a:t>Feedback &amp; Acknowledgement </a:t>
            </a:r>
            <a:endParaRPr sz="4800" b="1">
              <a:solidFill>
                <a:schemeClr val="accent2"/>
              </a:solidFill>
              <a:latin typeface="Calibri"/>
              <a:ea typeface="Calibri"/>
              <a:cs typeface="Calibri"/>
              <a:sym typeface="Calibri"/>
            </a:endParaRPr>
          </a:p>
          <a:p>
            <a:pPr marL="0" lvl="0" indent="0" algn="ctr" rtl="0">
              <a:spcBef>
                <a:spcPts val="0"/>
              </a:spcBef>
              <a:spcAft>
                <a:spcPts val="0"/>
              </a:spcAft>
              <a:buClr>
                <a:schemeClr val="dk2"/>
              </a:buClr>
              <a:buFont typeface="Arial"/>
              <a:buNone/>
            </a:pPr>
            <a:r>
              <a:rPr lang="en-US" sz="4800" b="1">
                <a:solidFill>
                  <a:schemeClr val="accent2"/>
                </a:solidFill>
                <a:latin typeface="Calibri"/>
                <a:ea typeface="Calibri"/>
                <a:cs typeface="Calibri"/>
                <a:sym typeface="Calibri"/>
              </a:rPr>
              <a:t>(TFI 1.9)</a:t>
            </a:r>
            <a:endParaRPr sz="3200" b="1">
              <a:solidFill>
                <a:schemeClr val="accent2"/>
              </a:solidFill>
              <a:latin typeface="Calibri"/>
              <a:ea typeface="Calibri"/>
              <a:cs typeface="Calibri"/>
              <a:sym typeface="Calibri"/>
            </a:endParaRPr>
          </a:p>
          <a:p>
            <a:pPr marL="0" marR="0" lvl="0" indent="0" algn="ctr" rtl="0">
              <a:spcBef>
                <a:spcPts val="0"/>
              </a:spcBef>
              <a:spcAft>
                <a:spcPts val="0"/>
              </a:spcAft>
              <a:buNone/>
            </a:pPr>
            <a:r>
              <a:rPr lang="en-US" sz="1900" b="1">
                <a:solidFill>
                  <a:schemeClr val="accent2"/>
                </a:solidFill>
                <a:latin typeface="Calibri"/>
                <a:ea typeface="Calibri"/>
                <a:cs typeface="Calibri"/>
                <a:sym typeface="Calibri"/>
              </a:rPr>
              <a:t>Updated April 2022</a:t>
            </a:r>
            <a:endParaRPr sz="1900" b="1">
              <a:solidFill>
                <a:schemeClr val="accent2"/>
              </a:solidFill>
              <a:latin typeface="Calibri"/>
              <a:ea typeface="Calibri"/>
              <a:cs typeface="Calibri"/>
              <a:sym typeface="Calibri"/>
            </a:endParaRPr>
          </a:p>
        </p:txBody>
      </p:sp>
      <p:sp>
        <p:nvSpPr>
          <p:cNvPr id="119" name="Google Shape;119;p19"/>
          <p:cNvSpPr txBox="1">
            <a:spLocks noGrp="1"/>
          </p:cNvSpPr>
          <p:nvPr>
            <p:ph type="ctrTitle"/>
          </p:nvPr>
        </p:nvSpPr>
        <p:spPr>
          <a:xfrm>
            <a:off x="930386" y="3277909"/>
            <a:ext cx="10363200" cy="1470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0E1529"/>
              </a:buClr>
              <a:buSzPct val="100000"/>
              <a:buFont typeface="Arial"/>
              <a:buNone/>
            </a:pPr>
            <a:endParaRPr sz="4400" b="1">
              <a:solidFill>
                <a:srgbClr val="0E1529"/>
              </a:solidFill>
              <a:latin typeface="Arial"/>
              <a:ea typeface="Arial"/>
              <a:cs typeface="Arial"/>
              <a:sym typeface="Arial"/>
            </a:endParaRPr>
          </a:p>
          <a:p>
            <a:pPr marL="0" lvl="0" indent="0" algn="ctr" rtl="0">
              <a:spcBef>
                <a:spcPts val="0"/>
              </a:spcBef>
              <a:spcAft>
                <a:spcPts val="0"/>
              </a:spcAft>
              <a:buClr>
                <a:srgbClr val="0E1529"/>
              </a:buClr>
              <a:buSzPct val="100000"/>
              <a:buFont typeface="Arial"/>
              <a:buNone/>
            </a:pPr>
            <a:r>
              <a:rPr lang="en-US" sz="4400" b="1">
                <a:solidFill>
                  <a:srgbClr val="0E1529"/>
                </a:solidFill>
              </a:rPr>
              <a:t>Tier 1 Team Training </a:t>
            </a:r>
            <a:endParaRPr sz="4400" b="1">
              <a:solidFill>
                <a:srgbClr val="0E1529"/>
              </a:solidFill>
            </a:endParaRPr>
          </a:p>
          <a:p>
            <a:pPr marL="0" lvl="0" indent="0" algn="ctr" rtl="0">
              <a:spcBef>
                <a:spcPts val="0"/>
              </a:spcBef>
              <a:spcAft>
                <a:spcPts val="0"/>
              </a:spcAft>
              <a:buClr>
                <a:srgbClr val="0E1529"/>
              </a:buClr>
              <a:buSzPct val="100000"/>
              <a:buFont typeface="Arial"/>
              <a:buNone/>
            </a:pPr>
            <a:r>
              <a:rPr lang="en-US" sz="4400" b="1">
                <a:solidFill>
                  <a:srgbClr val="0E1529"/>
                </a:solidFill>
              </a:rPr>
              <a:t>Day 3</a:t>
            </a:r>
            <a:endParaRPr sz="4400" b="1">
              <a:solidFill>
                <a:srgbClr val="0E1529"/>
              </a:solidFill>
            </a:endParaRPr>
          </a:p>
          <a:p>
            <a:pPr marL="0" lvl="0" indent="0" algn="ctr" rtl="0">
              <a:spcBef>
                <a:spcPts val="0"/>
              </a:spcBef>
              <a:spcAft>
                <a:spcPts val="0"/>
              </a:spcAft>
              <a:buClr>
                <a:srgbClr val="0E1529"/>
              </a:buClr>
              <a:buSzPct val="100000"/>
              <a:buFont typeface="Arial"/>
              <a:buNone/>
            </a:pPr>
            <a:endParaRPr sz="4400" b="1">
              <a:solidFill>
                <a:srgbClr val="0E1529"/>
              </a:solidFill>
            </a:endParaRPr>
          </a:p>
        </p:txBody>
      </p:sp>
      <p:sp>
        <p:nvSpPr>
          <p:cNvPr id="120" name="Google Shape;120;p19">
            <a:extLst>
              <a:ext uri="{C183D7F6-B498-43B3-948B-1728B52AA6E4}">
                <adec:decorative xmlns:adec="http://schemas.microsoft.com/office/drawing/2017/decorative" val="1"/>
              </a:ext>
            </a:extLst>
          </p:cNvPr>
          <p:cNvSpPr txBox="1"/>
          <p:nvPr/>
        </p:nvSpPr>
        <p:spPr>
          <a:xfrm>
            <a:off x="15975" y="703075"/>
            <a:ext cx="12192000" cy="2493600"/>
          </a:xfrm>
          <a:prstGeom prst="rect">
            <a:avLst/>
          </a:prstGeom>
          <a:solidFill>
            <a:schemeClr val="dk1"/>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500">
              <a:solidFill>
                <a:schemeClr val="dk1"/>
              </a:solidFill>
              <a:latin typeface="Calibri"/>
              <a:ea typeface="Calibri"/>
              <a:cs typeface="Calibri"/>
              <a:sym typeface="Calibri"/>
            </a:endParaRPr>
          </a:p>
          <a:p>
            <a:pPr marL="0" lvl="0" indent="0" algn="l" rtl="0">
              <a:spcBef>
                <a:spcPts val="0"/>
              </a:spcBef>
              <a:spcAft>
                <a:spcPts val="0"/>
              </a:spcAft>
              <a:buNone/>
            </a:pPr>
            <a:endParaRPr sz="1500">
              <a:solidFill>
                <a:schemeClr val="dk1"/>
              </a:solidFill>
              <a:latin typeface="Calibri"/>
              <a:ea typeface="Calibri"/>
              <a:cs typeface="Calibri"/>
              <a:sym typeface="Calibri"/>
            </a:endParaRPr>
          </a:p>
          <a:p>
            <a:pPr marL="0" lvl="0" indent="0" algn="l" rtl="0">
              <a:spcBef>
                <a:spcPts val="0"/>
              </a:spcBef>
              <a:spcAft>
                <a:spcPts val="0"/>
              </a:spcAft>
              <a:buNone/>
            </a:pPr>
            <a:endParaRPr sz="1500">
              <a:solidFill>
                <a:schemeClr val="dk1"/>
              </a:solidFill>
              <a:latin typeface="Calibri"/>
              <a:ea typeface="Calibri"/>
              <a:cs typeface="Calibri"/>
              <a:sym typeface="Calibri"/>
            </a:endParaRPr>
          </a:p>
          <a:p>
            <a:pPr marL="0" lvl="0" indent="0" algn="l" rtl="0">
              <a:spcBef>
                <a:spcPts val="0"/>
              </a:spcBef>
              <a:spcAft>
                <a:spcPts val="0"/>
              </a:spcAft>
              <a:buNone/>
            </a:pPr>
            <a:endParaRPr sz="1500">
              <a:solidFill>
                <a:schemeClr val="dk1"/>
              </a:solidFill>
              <a:latin typeface="Calibri"/>
              <a:ea typeface="Calibri"/>
              <a:cs typeface="Calibri"/>
              <a:sym typeface="Calibri"/>
            </a:endParaRPr>
          </a:p>
          <a:p>
            <a:pPr marL="0" lvl="0" indent="0" algn="l" rtl="0">
              <a:spcBef>
                <a:spcPts val="0"/>
              </a:spcBef>
              <a:spcAft>
                <a:spcPts val="0"/>
              </a:spcAft>
              <a:buNone/>
            </a:pPr>
            <a:endParaRPr sz="1500">
              <a:solidFill>
                <a:schemeClr val="dk1"/>
              </a:solidFill>
              <a:latin typeface="Calibri"/>
              <a:ea typeface="Calibri"/>
              <a:cs typeface="Calibri"/>
              <a:sym typeface="Calibri"/>
            </a:endParaRPr>
          </a:p>
          <a:p>
            <a:pPr marL="0" lvl="0" indent="0" algn="l" rtl="0">
              <a:spcBef>
                <a:spcPts val="0"/>
              </a:spcBef>
              <a:spcAft>
                <a:spcPts val="0"/>
              </a:spcAft>
              <a:buNone/>
            </a:pPr>
            <a:endParaRPr sz="1500">
              <a:solidFill>
                <a:schemeClr val="dk1"/>
              </a:solidFill>
              <a:latin typeface="Calibri"/>
              <a:ea typeface="Calibri"/>
              <a:cs typeface="Calibri"/>
              <a:sym typeface="Calibri"/>
            </a:endParaRPr>
          </a:p>
          <a:p>
            <a:pPr marL="0" lvl="0" indent="0" algn="l" rtl="0">
              <a:spcBef>
                <a:spcPts val="0"/>
              </a:spcBef>
              <a:spcAft>
                <a:spcPts val="0"/>
              </a:spcAft>
              <a:buNone/>
            </a:pPr>
            <a:endParaRPr sz="1500">
              <a:solidFill>
                <a:schemeClr val="dk1"/>
              </a:solidFill>
              <a:latin typeface="Calibri"/>
              <a:ea typeface="Calibri"/>
              <a:cs typeface="Calibri"/>
              <a:sym typeface="Calibri"/>
            </a:endParaRPr>
          </a:p>
          <a:p>
            <a:pPr marL="0" lvl="0" indent="0" algn="l" rtl="0">
              <a:spcBef>
                <a:spcPts val="0"/>
              </a:spcBef>
              <a:spcAft>
                <a:spcPts val="0"/>
              </a:spcAft>
              <a:buNone/>
            </a:pPr>
            <a:endParaRPr sz="1500">
              <a:solidFill>
                <a:schemeClr val="dk1"/>
              </a:solidFill>
              <a:latin typeface="Calibri"/>
              <a:ea typeface="Calibri"/>
              <a:cs typeface="Calibri"/>
              <a:sym typeface="Calibri"/>
            </a:endParaRPr>
          </a:p>
          <a:p>
            <a:pPr marL="0" lvl="0" indent="0" algn="l" rtl="0">
              <a:spcBef>
                <a:spcPts val="0"/>
              </a:spcBef>
              <a:spcAft>
                <a:spcPts val="0"/>
              </a:spcAft>
              <a:buNone/>
            </a:pPr>
            <a:endParaRPr sz="1500">
              <a:solidFill>
                <a:schemeClr val="dk1"/>
              </a:solidFill>
              <a:latin typeface="Calibri"/>
              <a:ea typeface="Calibri"/>
              <a:cs typeface="Calibri"/>
              <a:sym typeface="Calibri"/>
            </a:endParaRPr>
          </a:p>
          <a:p>
            <a:pPr marL="0" lvl="0" indent="0" algn="l" rtl="0">
              <a:spcBef>
                <a:spcPts val="0"/>
              </a:spcBef>
              <a:spcAft>
                <a:spcPts val="0"/>
              </a:spcAft>
              <a:buNone/>
            </a:pPr>
            <a:endParaRPr sz="1500">
              <a:solidFill>
                <a:schemeClr val="dk1"/>
              </a:solidFill>
              <a:latin typeface="Calibri"/>
              <a:ea typeface="Calibri"/>
              <a:cs typeface="Calibri"/>
              <a:sym typeface="Calibri"/>
            </a:endParaRPr>
          </a:p>
        </p:txBody>
      </p:sp>
      <p:pic>
        <p:nvPicPr>
          <p:cNvPr id="121" name="Google Shape;121;p19" descr="Minnesota PBIS logo"/>
          <p:cNvPicPr preferRelativeResize="0"/>
          <p:nvPr/>
        </p:nvPicPr>
        <p:blipFill>
          <a:blip r:embed="rId3">
            <a:alphaModFix/>
          </a:blip>
          <a:stretch>
            <a:fillRect/>
          </a:stretch>
        </p:blipFill>
        <p:spPr>
          <a:xfrm>
            <a:off x="4544735" y="1133500"/>
            <a:ext cx="2910675" cy="1318050"/>
          </a:xfrm>
          <a:prstGeom prst="rect">
            <a:avLst/>
          </a:prstGeom>
          <a:noFill/>
          <a:ln>
            <a:noFill/>
          </a:ln>
        </p:spPr>
      </p:pic>
      <p:sp>
        <p:nvSpPr>
          <p:cNvPr id="122" name="Google Shape;122;p19">
            <a:extLst>
              <a:ext uri="{C183D7F6-B498-43B3-948B-1728B52AA6E4}">
                <adec:decorative xmlns:adec="http://schemas.microsoft.com/office/drawing/2017/decorative" val="1"/>
              </a:ext>
            </a:extLst>
          </p:cNvPr>
          <p:cNvSpPr/>
          <p:nvPr/>
        </p:nvSpPr>
        <p:spPr>
          <a:xfrm>
            <a:off x="150" y="495350"/>
            <a:ext cx="12192000" cy="2076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123" name="Google Shape;123;p19">
            <a:extLst>
              <a:ext uri="{C183D7F6-B498-43B3-948B-1728B52AA6E4}">
                <adec:decorative xmlns:adec="http://schemas.microsoft.com/office/drawing/2017/decorative" val="1"/>
              </a:ext>
            </a:extLst>
          </p:cNvPr>
          <p:cNvSpPr/>
          <p:nvPr/>
        </p:nvSpPr>
        <p:spPr>
          <a:xfrm>
            <a:off x="-15950" y="3042900"/>
            <a:ext cx="12192000" cy="2076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8"/>
          <p:cNvSpPr txBox="1">
            <a:spLocks noGrp="1"/>
          </p:cNvSpPr>
          <p:nvPr>
            <p:ph type="title"/>
          </p:nvPr>
        </p:nvSpPr>
        <p:spPr>
          <a:xfrm>
            <a:off x="2866350" y="221450"/>
            <a:ext cx="9325500" cy="915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3563"/>
              <a:buFont typeface="Questrial"/>
              <a:buNone/>
            </a:pPr>
            <a:r>
              <a:rPr lang="en-US" sz="2380" b="1"/>
              <a:t>  </a:t>
            </a:r>
            <a:r>
              <a:rPr lang="en-US" sz="2830" b="1"/>
              <a:t>Research Recommendations for Providing Positive Feedback</a:t>
            </a:r>
            <a:r>
              <a:rPr lang="en-US" sz="2830" b="1" i="0" u="none" strike="noStrike" cap="none">
                <a:solidFill>
                  <a:schemeClr val="dk2"/>
                </a:solidFill>
              </a:rPr>
              <a:t> </a:t>
            </a:r>
            <a:endParaRPr sz="2830" b="1"/>
          </a:p>
        </p:txBody>
      </p:sp>
      <p:sp>
        <p:nvSpPr>
          <p:cNvPr id="193" name="Google Shape;193;p28"/>
          <p:cNvSpPr txBox="1">
            <a:spLocks noGrp="1"/>
          </p:cNvSpPr>
          <p:nvPr>
            <p:ph type="body" idx="1"/>
          </p:nvPr>
        </p:nvSpPr>
        <p:spPr>
          <a:xfrm>
            <a:off x="230525" y="1434350"/>
            <a:ext cx="5199600" cy="5225100"/>
          </a:xfrm>
          <a:prstGeom prst="rect">
            <a:avLst/>
          </a:prstGeom>
          <a:noFill/>
          <a:ln>
            <a:noFill/>
          </a:ln>
        </p:spPr>
        <p:txBody>
          <a:bodyPr spcFirstLastPara="1" wrap="square" lIns="91425" tIns="45700" rIns="91425" bIns="45700" anchor="t" anchorCtr="0">
            <a:normAutofit fontScale="77500" lnSpcReduction="20000"/>
          </a:bodyPr>
          <a:lstStyle/>
          <a:p>
            <a:pPr marL="457200" lvl="0" indent="-420528" algn="l" rtl="0">
              <a:spcBef>
                <a:spcPts val="0"/>
              </a:spcBef>
              <a:spcAft>
                <a:spcPts val="0"/>
              </a:spcAft>
              <a:buClr>
                <a:srgbClr val="1D2A53"/>
              </a:buClr>
              <a:buSzPct val="100000"/>
              <a:buChar char="•"/>
            </a:pPr>
            <a:r>
              <a:rPr lang="en-US" sz="3900">
                <a:solidFill>
                  <a:srgbClr val="1D2A53"/>
                </a:solidFill>
              </a:rPr>
              <a:t>Recognize both effort and mastery</a:t>
            </a:r>
            <a:endParaRPr sz="3900">
              <a:solidFill>
                <a:srgbClr val="1D2A53"/>
              </a:solidFill>
            </a:endParaRPr>
          </a:p>
          <a:p>
            <a:pPr marL="457200" lvl="0" indent="0" algn="l" rtl="0">
              <a:spcBef>
                <a:spcPts val="0"/>
              </a:spcBef>
              <a:spcAft>
                <a:spcPts val="0"/>
              </a:spcAft>
              <a:buNone/>
            </a:pPr>
            <a:endParaRPr sz="3900">
              <a:solidFill>
                <a:srgbClr val="1D2A53"/>
              </a:solidFill>
            </a:endParaRPr>
          </a:p>
          <a:p>
            <a:pPr marL="457200" lvl="0" indent="-420528" algn="l" rtl="0">
              <a:spcBef>
                <a:spcPts val="640"/>
              </a:spcBef>
              <a:spcAft>
                <a:spcPts val="0"/>
              </a:spcAft>
              <a:buClr>
                <a:srgbClr val="1D2A53"/>
              </a:buClr>
              <a:buSzPct val="100000"/>
              <a:buChar char="•"/>
            </a:pPr>
            <a:r>
              <a:rPr lang="en-US" sz="3900">
                <a:solidFill>
                  <a:srgbClr val="1D2A53"/>
                </a:solidFill>
              </a:rPr>
              <a:t>Make recognition specific and aligned with expected performance and behavior</a:t>
            </a:r>
            <a:endParaRPr sz="3900">
              <a:solidFill>
                <a:srgbClr val="1D2A53"/>
              </a:solidFill>
            </a:endParaRPr>
          </a:p>
          <a:p>
            <a:pPr marL="457200" lvl="0" indent="0" algn="l" rtl="0">
              <a:spcBef>
                <a:spcPts val="640"/>
              </a:spcBef>
              <a:spcAft>
                <a:spcPts val="0"/>
              </a:spcAft>
              <a:buNone/>
            </a:pPr>
            <a:endParaRPr sz="3900">
              <a:solidFill>
                <a:srgbClr val="1D2A53"/>
              </a:solidFill>
            </a:endParaRPr>
          </a:p>
          <a:p>
            <a:pPr marL="457200" lvl="0" indent="-420528" algn="l" rtl="0">
              <a:spcBef>
                <a:spcPts val="640"/>
              </a:spcBef>
              <a:spcAft>
                <a:spcPts val="0"/>
              </a:spcAft>
              <a:buClr>
                <a:srgbClr val="1D2A53"/>
              </a:buClr>
              <a:buSzPct val="100000"/>
              <a:buChar char="•"/>
            </a:pPr>
            <a:r>
              <a:rPr lang="en-US" sz="3900">
                <a:solidFill>
                  <a:srgbClr val="1D2A53"/>
                </a:solidFill>
              </a:rPr>
              <a:t>More recognition than correction occurs</a:t>
            </a:r>
            <a:endParaRPr sz="3900">
              <a:solidFill>
                <a:srgbClr val="1D2A53"/>
              </a:solidFill>
            </a:endParaRPr>
          </a:p>
          <a:p>
            <a:pPr marL="457200" lvl="0" indent="0" algn="l" rtl="0">
              <a:spcBef>
                <a:spcPts val="640"/>
              </a:spcBef>
              <a:spcAft>
                <a:spcPts val="0"/>
              </a:spcAft>
              <a:buNone/>
            </a:pPr>
            <a:endParaRPr sz="3900">
              <a:solidFill>
                <a:srgbClr val="1D2A53"/>
              </a:solidFill>
            </a:endParaRPr>
          </a:p>
          <a:p>
            <a:pPr marL="457200" lvl="0" indent="-420528" algn="l" rtl="0">
              <a:spcBef>
                <a:spcPts val="640"/>
              </a:spcBef>
              <a:spcAft>
                <a:spcPts val="0"/>
              </a:spcAft>
              <a:buClr>
                <a:srgbClr val="1D2A53"/>
              </a:buClr>
              <a:buSzPct val="100000"/>
              <a:buChar char="•"/>
            </a:pPr>
            <a:r>
              <a:rPr lang="en-US" sz="3900">
                <a:solidFill>
                  <a:srgbClr val="1D2A53"/>
                </a:solidFill>
              </a:rPr>
              <a:t>Pair recognition with a concrete symbol</a:t>
            </a:r>
            <a:endParaRPr sz="4260">
              <a:solidFill>
                <a:schemeClr val="dk2"/>
              </a:solidFill>
            </a:endParaRPr>
          </a:p>
          <a:p>
            <a:pPr marL="457200" marR="0" lvl="0" indent="0" algn="l" rtl="0">
              <a:lnSpc>
                <a:spcPct val="80000"/>
              </a:lnSpc>
              <a:spcBef>
                <a:spcPts val="592"/>
              </a:spcBef>
              <a:spcAft>
                <a:spcPts val="0"/>
              </a:spcAft>
              <a:buNone/>
            </a:pPr>
            <a:endParaRPr sz="2960" i="0" u="none" strike="noStrike" cap="none">
              <a:solidFill>
                <a:schemeClr val="dk2"/>
              </a:solidFill>
              <a:latin typeface="Calibri"/>
              <a:ea typeface="Calibri"/>
              <a:cs typeface="Calibri"/>
              <a:sym typeface="Calibri"/>
            </a:endParaRPr>
          </a:p>
        </p:txBody>
      </p:sp>
      <p:pic>
        <p:nvPicPr>
          <p:cNvPr id="194" name="Google Shape;194;p28" descr="We invite you to join the #PowerOfPositive. Learn more: http://positivecoach.org/the-power-of-positive/" title="The Power of Positive">
            <a:hlinkClick r:id="rId3"/>
          </p:cNvPr>
          <p:cNvPicPr preferRelativeResize="0"/>
          <p:nvPr/>
        </p:nvPicPr>
        <p:blipFill>
          <a:blip r:embed="rId4">
            <a:alphaModFix/>
          </a:blip>
          <a:stretch>
            <a:fillRect/>
          </a:stretch>
        </p:blipFill>
        <p:spPr>
          <a:xfrm>
            <a:off x="5659300" y="2100300"/>
            <a:ext cx="6124075" cy="3245575"/>
          </a:xfrm>
          <a:prstGeom prst="rect">
            <a:avLst/>
          </a:prstGeom>
          <a:noFill/>
          <a:ln>
            <a:noFill/>
          </a:ln>
        </p:spPr>
      </p:pic>
      <p:sp>
        <p:nvSpPr>
          <p:cNvPr id="195" name="Google Shape;195;p28"/>
          <p:cNvSpPr txBox="1"/>
          <p:nvPr/>
        </p:nvSpPr>
        <p:spPr>
          <a:xfrm>
            <a:off x="5711800" y="5558125"/>
            <a:ext cx="6071700" cy="600300"/>
          </a:xfrm>
          <a:prstGeom prst="rect">
            <a:avLst/>
          </a:prstGeom>
          <a:noFill/>
          <a:ln>
            <a:noFill/>
          </a:ln>
        </p:spPr>
        <p:txBody>
          <a:bodyPr spcFirstLastPara="1" wrap="square" lIns="91425" tIns="91425" rIns="91425" bIns="91425" anchor="t" anchorCtr="0">
            <a:spAutoFit/>
          </a:bodyPr>
          <a:lstStyle/>
          <a:p>
            <a:pPr marL="0" lvl="0" indent="0" algn="l" rtl="0">
              <a:spcBef>
                <a:spcPts val="640"/>
              </a:spcBef>
              <a:spcAft>
                <a:spcPts val="0"/>
              </a:spcAft>
              <a:buClr>
                <a:schemeClr val="dk2"/>
              </a:buClr>
              <a:buSzPts val="1100"/>
              <a:buFont typeface="Arial"/>
              <a:buNone/>
            </a:pPr>
            <a:r>
              <a:rPr lang="en-US" sz="2700">
                <a:solidFill>
                  <a:srgbClr val="1D2A53"/>
                </a:solidFill>
                <a:latin typeface="Calibri"/>
                <a:ea typeface="Calibri"/>
                <a:cs typeface="Calibri"/>
                <a:sym typeface="Calibri"/>
              </a:rPr>
              <a:t>How does this apply to the school setting?</a:t>
            </a:r>
            <a:endParaRPr sz="9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9"/>
          <p:cNvSpPr txBox="1">
            <a:spLocks noGrp="1"/>
          </p:cNvSpPr>
          <p:nvPr>
            <p:ph type="title"/>
          </p:nvPr>
        </p:nvSpPr>
        <p:spPr>
          <a:xfrm>
            <a:off x="2944475" y="221450"/>
            <a:ext cx="9018300" cy="9153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2"/>
              </a:buClr>
              <a:buSzPts val="3959"/>
              <a:buFont typeface="Questrial"/>
              <a:buNone/>
            </a:pPr>
            <a:r>
              <a:rPr lang="en-US" sz="2800" b="1"/>
              <a:t> </a:t>
            </a:r>
            <a:r>
              <a:rPr lang="en-US" sz="3300" b="1"/>
              <a:t>Recognition is Aligned and Specific</a:t>
            </a:r>
            <a:r>
              <a:rPr lang="en-US" sz="3300" b="1" i="0" u="none" strike="noStrike" cap="none">
                <a:solidFill>
                  <a:schemeClr val="dk2"/>
                </a:solidFill>
              </a:rPr>
              <a:t> </a:t>
            </a:r>
            <a:endParaRPr sz="3300" b="1"/>
          </a:p>
        </p:txBody>
      </p:sp>
      <p:sp>
        <p:nvSpPr>
          <p:cNvPr id="203" name="Google Shape;203;p29"/>
          <p:cNvSpPr txBox="1">
            <a:spLocks noGrp="1"/>
          </p:cNvSpPr>
          <p:nvPr>
            <p:ph type="body" idx="1"/>
          </p:nvPr>
        </p:nvSpPr>
        <p:spPr>
          <a:xfrm>
            <a:off x="591000" y="1955775"/>
            <a:ext cx="11010000" cy="5088000"/>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l" rtl="0">
              <a:lnSpc>
                <a:spcPct val="80000"/>
              </a:lnSpc>
              <a:spcBef>
                <a:spcPts val="544"/>
              </a:spcBef>
              <a:spcAft>
                <a:spcPts val="0"/>
              </a:spcAft>
              <a:buNone/>
            </a:pPr>
            <a:r>
              <a:rPr lang="en-US" sz="3600" b="1">
                <a:solidFill>
                  <a:schemeClr val="dk2"/>
                </a:solidFill>
              </a:rPr>
              <a:t>Train All Staff on Providing Behavior Specific Praise</a:t>
            </a:r>
            <a:endParaRPr sz="3600" b="1">
              <a:solidFill>
                <a:schemeClr val="dk2"/>
              </a:solidFill>
            </a:endParaRPr>
          </a:p>
          <a:p>
            <a:pPr marL="0" lvl="0" indent="0" algn="l" rtl="0">
              <a:lnSpc>
                <a:spcPct val="80000"/>
              </a:lnSpc>
              <a:spcBef>
                <a:spcPts val="0"/>
              </a:spcBef>
              <a:spcAft>
                <a:spcPts val="0"/>
              </a:spcAft>
              <a:buNone/>
            </a:pPr>
            <a:endParaRPr sz="2720" b="1" u="sng">
              <a:solidFill>
                <a:srgbClr val="1D2A53"/>
              </a:solidFill>
              <a:latin typeface="Twentieth Century"/>
              <a:ea typeface="Twentieth Century"/>
              <a:cs typeface="Twentieth Century"/>
              <a:sym typeface="Twentieth Century"/>
            </a:endParaRPr>
          </a:p>
          <a:p>
            <a:pPr marL="0" lvl="0" indent="0" algn="l" rtl="0">
              <a:lnSpc>
                <a:spcPct val="80000"/>
              </a:lnSpc>
              <a:spcBef>
                <a:spcPts val="0"/>
              </a:spcBef>
              <a:spcAft>
                <a:spcPts val="0"/>
              </a:spcAft>
              <a:buNone/>
            </a:pPr>
            <a:endParaRPr sz="2720" b="1" u="sng">
              <a:solidFill>
                <a:srgbClr val="1D2A53"/>
              </a:solidFill>
            </a:endParaRPr>
          </a:p>
          <a:p>
            <a:pPr marL="0" lvl="0" indent="0" algn="l" rtl="0">
              <a:lnSpc>
                <a:spcPct val="80000"/>
              </a:lnSpc>
              <a:spcBef>
                <a:spcPts val="0"/>
              </a:spcBef>
              <a:spcAft>
                <a:spcPts val="0"/>
              </a:spcAft>
              <a:buNone/>
            </a:pPr>
            <a:endParaRPr sz="2720" b="1" u="sng">
              <a:solidFill>
                <a:srgbClr val="1D2A53"/>
              </a:solidFill>
            </a:endParaRPr>
          </a:p>
          <a:p>
            <a:pPr marL="0" lvl="0" indent="0" algn="l" rtl="0">
              <a:lnSpc>
                <a:spcPct val="80000"/>
              </a:lnSpc>
              <a:spcBef>
                <a:spcPts val="0"/>
              </a:spcBef>
              <a:spcAft>
                <a:spcPts val="0"/>
              </a:spcAft>
              <a:buClr>
                <a:schemeClr val="dk2"/>
              </a:buClr>
              <a:buSzPct val="100000"/>
              <a:buFont typeface="Twentieth Century"/>
              <a:buNone/>
            </a:pPr>
            <a:r>
              <a:rPr lang="en-US" sz="2720" b="1" u="sng">
                <a:solidFill>
                  <a:srgbClr val="1D2A53"/>
                </a:solidFill>
              </a:rPr>
              <a:t>Steps for Providing Behavior Specific Praise (BSP)</a:t>
            </a:r>
            <a:endParaRPr sz="3200">
              <a:solidFill>
                <a:srgbClr val="1D2A53"/>
              </a:solidFill>
            </a:endParaRPr>
          </a:p>
          <a:p>
            <a:pPr marL="0" lvl="0" indent="0" algn="l" rtl="0">
              <a:lnSpc>
                <a:spcPct val="80000"/>
              </a:lnSpc>
              <a:spcBef>
                <a:spcPts val="544"/>
              </a:spcBef>
              <a:spcAft>
                <a:spcPts val="0"/>
              </a:spcAft>
              <a:buClr>
                <a:schemeClr val="dk2"/>
              </a:buClr>
              <a:buSzPct val="100000"/>
              <a:buFont typeface="Twentieth Century"/>
              <a:buNone/>
            </a:pPr>
            <a:r>
              <a:rPr lang="en-US" sz="2720">
                <a:solidFill>
                  <a:srgbClr val="1D2A53"/>
                </a:solidFill>
              </a:rPr>
              <a:t>	</a:t>
            </a:r>
            <a:r>
              <a:rPr lang="en-US" sz="2720">
                <a:solidFill>
                  <a:srgbClr val="1D2A53"/>
                </a:solidFill>
                <a:highlight>
                  <a:srgbClr val="FCE5CD"/>
                </a:highlight>
              </a:rPr>
              <a:t>Step 1: Use the student’s name</a:t>
            </a:r>
            <a:endParaRPr sz="3200">
              <a:solidFill>
                <a:srgbClr val="1D2A53"/>
              </a:solidFill>
              <a:highlight>
                <a:srgbClr val="FCE5CD"/>
              </a:highlight>
            </a:endParaRPr>
          </a:p>
          <a:p>
            <a:pPr marL="0" lvl="0" indent="0" algn="l" rtl="0">
              <a:lnSpc>
                <a:spcPct val="80000"/>
              </a:lnSpc>
              <a:spcBef>
                <a:spcPts val="544"/>
              </a:spcBef>
              <a:spcAft>
                <a:spcPts val="0"/>
              </a:spcAft>
              <a:buClr>
                <a:schemeClr val="dk2"/>
              </a:buClr>
              <a:buSzPct val="100000"/>
              <a:buFont typeface="Twentieth Century"/>
              <a:buNone/>
            </a:pPr>
            <a:r>
              <a:rPr lang="en-US" sz="2720">
                <a:solidFill>
                  <a:srgbClr val="1D2A53"/>
                </a:solidFill>
              </a:rPr>
              <a:t>	</a:t>
            </a:r>
            <a:r>
              <a:rPr lang="en-US" sz="2720">
                <a:solidFill>
                  <a:srgbClr val="1D2A53"/>
                </a:solidFill>
                <a:highlight>
                  <a:srgbClr val="C9DAF8"/>
                </a:highlight>
              </a:rPr>
              <a:t>Step 2: Name the behavior observed</a:t>
            </a:r>
            <a:endParaRPr sz="3200">
              <a:solidFill>
                <a:srgbClr val="1D2A53"/>
              </a:solidFill>
              <a:highlight>
                <a:srgbClr val="C9DAF8"/>
              </a:highlight>
            </a:endParaRPr>
          </a:p>
          <a:p>
            <a:pPr marL="0" lvl="0" indent="0" algn="l" rtl="0">
              <a:lnSpc>
                <a:spcPct val="80000"/>
              </a:lnSpc>
              <a:spcBef>
                <a:spcPts val="544"/>
              </a:spcBef>
              <a:spcAft>
                <a:spcPts val="0"/>
              </a:spcAft>
              <a:buClr>
                <a:schemeClr val="dk2"/>
              </a:buClr>
              <a:buSzPct val="100000"/>
              <a:buFont typeface="Twentieth Century"/>
              <a:buNone/>
            </a:pPr>
            <a:r>
              <a:rPr lang="en-US" sz="2720">
                <a:solidFill>
                  <a:srgbClr val="1D2A53"/>
                </a:solidFill>
              </a:rPr>
              <a:t>	</a:t>
            </a:r>
            <a:r>
              <a:rPr lang="en-US" sz="2720">
                <a:solidFill>
                  <a:srgbClr val="1D2A53"/>
                </a:solidFill>
                <a:highlight>
                  <a:srgbClr val="D9EAD3"/>
                </a:highlight>
              </a:rPr>
              <a:t>Step 3: Tie back to school-wide expectations</a:t>
            </a:r>
            <a:endParaRPr sz="3200">
              <a:solidFill>
                <a:srgbClr val="1D2A53"/>
              </a:solidFill>
              <a:highlight>
                <a:srgbClr val="D9EAD3"/>
              </a:highlight>
            </a:endParaRPr>
          </a:p>
          <a:p>
            <a:pPr marL="0" lvl="0" indent="0" algn="l" rtl="0">
              <a:lnSpc>
                <a:spcPct val="80000"/>
              </a:lnSpc>
              <a:spcBef>
                <a:spcPts val="544"/>
              </a:spcBef>
              <a:spcAft>
                <a:spcPts val="0"/>
              </a:spcAft>
              <a:buClr>
                <a:schemeClr val="dk2"/>
              </a:buClr>
              <a:buSzPct val="178947"/>
              <a:buFont typeface="Twentieth Century"/>
              <a:buNone/>
            </a:pPr>
            <a:endParaRPr sz="1520" b="1">
              <a:solidFill>
                <a:srgbClr val="1D2A53"/>
              </a:solidFill>
              <a:highlight>
                <a:schemeClr val="lt1"/>
              </a:highlight>
            </a:endParaRPr>
          </a:p>
          <a:p>
            <a:pPr marL="457200" lvl="0" indent="0" algn="l" rtl="0">
              <a:lnSpc>
                <a:spcPct val="80000"/>
              </a:lnSpc>
              <a:spcBef>
                <a:spcPts val="544"/>
              </a:spcBef>
              <a:spcAft>
                <a:spcPts val="0"/>
              </a:spcAft>
              <a:buClr>
                <a:schemeClr val="dk2"/>
              </a:buClr>
              <a:buSzPct val="112396"/>
              <a:buFont typeface="Twentieth Century"/>
              <a:buNone/>
            </a:pPr>
            <a:r>
              <a:rPr lang="en-US" sz="2420" b="1">
                <a:solidFill>
                  <a:srgbClr val="1D2A53"/>
                </a:solidFill>
                <a:highlight>
                  <a:schemeClr val="lt1"/>
                </a:highlight>
              </a:rPr>
              <a:t>Example:</a:t>
            </a:r>
            <a:r>
              <a:rPr lang="en-US" sz="2420">
                <a:solidFill>
                  <a:srgbClr val="1D2A53"/>
                </a:solidFill>
                <a:highlight>
                  <a:schemeClr val="lt1"/>
                </a:highlight>
              </a:rPr>
              <a:t> </a:t>
            </a:r>
            <a:r>
              <a:rPr lang="en-US" sz="2420">
                <a:solidFill>
                  <a:srgbClr val="1D2A53"/>
                </a:solidFill>
                <a:highlight>
                  <a:srgbClr val="FCE5CD"/>
                </a:highlight>
              </a:rPr>
              <a:t>Jay,</a:t>
            </a:r>
            <a:r>
              <a:rPr lang="en-US" sz="2420">
                <a:solidFill>
                  <a:srgbClr val="1D2A53"/>
                </a:solidFill>
                <a:highlight>
                  <a:schemeClr val="lt1"/>
                </a:highlight>
              </a:rPr>
              <a:t> </a:t>
            </a:r>
            <a:r>
              <a:rPr lang="en-US" sz="2420">
                <a:solidFill>
                  <a:srgbClr val="1D2A53"/>
                </a:solidFill>
                <a:highlight>
                  <a:srgbClr val="C9DAF8"/>
                </a:highlight>
              </a:rPr>
              <a:t>nice job sitting in your seat when the bell rang. </a:t>
            </a:r>
            <a:r>
              <a:rPr lang="en-US" sz="2420">
                <a:solidFill>
                  <a:srgbClr val="1D2A53"/>
                </a:solidFill>
                <a:highlight>
                  <a:schemeClr val="lt1"/>
                </a:highlight>
              </a:rPr>
              <a:t> </a:t>
            </a:r>
            <a:r>
              <a:rPr lang="en-US" sz="2420">
                <a:solidFill>
                  <a:srgbClr val="1D2A53"/>
                </a:solidFill>
                <a:highlight>
                  <a:srgbClr val="D9EAD3"/>
                </a:highlight>
              </a:rPr>
              <a:t>Way to be there, and be ready.</a:t>
            </a:r>
            <a:br>
              <a:rPr lang="en-US" sz="3620">
                <a:solidFill>
                  <a:srgbClr val="1D2A53"/>
                </a:solidFill>
                <a:highlight>
                  <a:srgbClr val="FFFF00"/>
                </a:highlight>
              </a:rPr>
            </a:br>
            <a:endParaRPr sz="1620">
              <a:solidFill>
                <a:srgbClr val="1D2A53"/>
              </a:solidFill>
              <a:highlight>
                <a:srgbClr val="FFFF00"/>
              </a:highlight>
            </a:endParaRPr>
          </a:p>
          <a:p>
            <a:pPr marL="0" lvl="0" indent="0" algn="l" rtl="0">
              <a:lnSpc>
                <a:spcPct val="80000"/>
              </a:lnSpc>
              <a:spcBef>
                <a:spcPts val="544"/>
              </a:spcBef>
              <a:spcAft>
                <a:spcPts val="0"/>
              </a:spcAft>
              <a:buClr>
                <a:schemeClr val="dk2"/>
              </a:buClr>
              <a:buSzPct val="100000"/>
              <a:buFont typeface="Twentieth Century"/>
              <a:buNone/>
            </a:pPr>
            <a:r>
              <a:rPr lang="en-US" sz="2720" u="sng">
                <a:solidFill>
                  <a:srgbClr val="1D2A53"/>
                </a:solidFill>
              </a:rPr>
              <a:t>Non-example:</a:t>
            </a:r>
            <a:endParaRPr sz="3200">
              <a:solidFill>
                <a:srgbClr val="1D2A53"/>
              </a:solidFill>
            </a:endParaRPr>
          </a:p>
          <a:p>
            <a:pPr marL="0" lvl="0" indent="0" algn="l" rtl="0">
              <a:lnSpc>
                <a:spcPct val="80000"/>
              </a:lnSpc>
              <a:spcBef>
                <a:spcPts val="544"/>
              </a:spcBef>
              <a:spcAft>
                <a:spcPts val="0"/>
              </a:spcAft>
              <a:buClr>
                <a:schemeClr val="dk2"/>
              </a:buClr>
              <a:buSzPct val="100000"/>
              <a:buFont typeface="Twentieth Century"/>
              <a:buNone/>
            </a:pPr>
            <a:r>
              <a:rPr lang="en-US" sz="2720">
                <a:solidFill>
                  <a:srgbClr val="1D2A53"/>
                </a:solidFill>
              </a:rPr>
              <a:t>	Giving ticket without saying anything</a:t>
            </a:r>
            <a:endParaRPr sz="3200">
              <a:solidFill>
                <a:srgbClr val="1D2A53"/>
              </a:solidFill>
            </a:endParaRPr>
          </a:p>
          <a:p>
            <a:pPr marL="0" lvl="0" indent="0" algn="l" rtl="0">
              <a:lnSpc>
                <a:spcPct val="80000"/>
              </a:lnSpc>
              <a:spcBef>
                <a:spcPts val="544"/>
              </a:spcBef>
              <a:spcAft>
                <a:spcPts val="0"/>
              </a:spcAft>
              <a:buClr>
                <a:schemeClr val="dk2"/>
              </a:buClr>
              <a:buSzPct val="100000"/>
              <a:buFont typeface="Twentieth Century"/>
              <a:buNone/>
            </a:pPr>
            <a:r>
              <a:rPr lang="en-US" sz="2720">
                <a:solidFill>
                  <a:srgbClr val="1D2A53"/>
                </a:solidFill>
              </a:rPr>
              <a:t>	Giving ticket for non-school wide expectations</a:t>
            </a:r>
            <a:endParaRPr sz="3200">
              <a:solidFill>
                <a:srgbClr val="1D2A53"/>
              </a:solidFill>
            </a:endParaRPr>
          </a:p>
          <a:p>
            <a:pPr marL="0" lvl="0" indent="0" algn="l" rtl="0">
              <a:lnSpc>
                <a:spcPct val="80000"/>
              </a:lnSpc>
              <a:spcBef>
                <a:spcPts val="544"/>
              </a:spcBef>
              <a:spcAft>
                <a:spcPts val="0"/>
              </a:spcAft>
              <a:buClr>
                <a:schemeClr val="dk2"/>
              </a:buClr>
              <a:buSzPct val="100000"/>
              <a:buFont typeface="Twentieth Century"/>
              <a:buNone/>
            </a:pPr>
            <a:r>
              <a:rPr lang="en-US" sz="2720">
                <a:solidFill>
                  <a:srgbClr val="1D2A53"/>
                </a:solidFill>
              </a:rPr>
              <a:t>	Only giving for “above and beyond” behavior</a:t>
            </a:r>
            <a:endParaRPr sz="2720">
              <a:solidFill>
                <a:srgbClr val="1D2A53"/>
              </a:solidFill>
            </a:endParaRPr>
          </a:p>
          <a:p>
            <a:pPr marL="0" lvl="0" indent="0" algn="l" rtl="0">
              <a:lnSpc>
                <a:spcPct val="80000"/>
              </a:lnSpc>
              <a:spcBef>
                <a:spcPts val="544"/>
              </a:spcBef>
              <a:spcAft>
                <a:spcPts val="0"/>
              </a:spcAft>
              <a:buClr>
                <a:schemeClr val="dk2"/>
              </a:buClr>
              <a:buSzPct val="100000"/>
              <a:buFont typeface="Twentieth Century"/>
              <a:buNone/>
            </a:pPr>
            <a:r>
              <a:rPr lang="en-US" sz="2720">
                <a:solidFill>
                  <a:srgbClr val="1D2A53"/>
                </a:solidFill>
              </a:rPr>
              <a:t>	Saying just, “Nice job,” “Good,” or “Fantastic.”</a:t>
            </a:r>
            <a:endParaRPr sz="2720">
              <a:solidFill>
                <a:srgbClr val="1D2A53"/>
              </a:solidFill>
            </a:endParaRPr>
          </a:p>
          <a:p>
            <a:pPr marL="228600" marR="0" lvl="0" indent="0" algn="l" rtl="0">
              <a:lnSpc>
                <a:spcPct val="80000"/>
              </a:lnSpc>
              <a:spcBef>
                <a:spcPts val="544"/>
              </a:spcBef>
              <a:spcAft>
                <a:spcPts val="0"/>
              </a:spcAft>
              <a:buNone/>
            </a:pPr>
            <a:endParaRPr sz="3600" b="1">
              <a:solidFill>
                <a:schemeClr val="dk2"/>
              </a:solidFill>
            </a:endParaRPr>
          </a:p>
          <a:p>
            <a:pPr marL="0" marR="0" lvl="0" indent="0" algn="l" rtl="0">
              <a:lnSpc>
                <a:spcPct val="80000"/>
              </a:lnSpc>
              <a:spcBef>
                <a:spcPts val="544"/>
              </a:spcBef>
              <a:spcAft>
                <a:spcPts val="0"/>
              </a:spcAft>
              <a:buClr>
                <a:schemeClr val="dk1"/>
              </a:buClr>
              <a:buSzPct val="100000"/>
              <a:buFont typeface="Noto Sans Symbols"/>
              <a:buNone/>
            </a:pPr>
            <a:endParaRPr sz="2720" b="0" i="0" u="none" strike="noStrike" cap="none">
              <a:solidFill>
                <a:schemeClr val="dk2"/>
              </a:solidFill>
              <a:latin typeface="Questrial"/>
              <a:ea typeface="Questrial"/>
              <a:cs typeface="Questrial"/>
              <a:sym typeface="Questrial"/>
            </a:endParaRPr>
          </a:p>
        </p:txBody>
      </p:sp>
      <p:sp>
        <p:nvSpPr>
          <p:cNvPr id="3" name="Text Placeholder 2">
            <a:extLst>
              <a:ext uri="{FF2B5EF4-FFF2-40B4-BE49-F238E27FC236}">
                <a16:creationId xmlns:a16="http://schemas.microsoft.com/office/drawing/2014/main" id="{9F5FD97E-1A51-A904-413E-7CEEF0BF39DD}"/>
              </a:ext>
            </a:extLst>
          </p:cNvPr>
          <p:cNvSpPr>
            <a:spLocks noGrp="1"/>
          </p:cNvSpPr>
          <p:nvPr>
            <p:ph type="body" idx="1"/>
          </p:nvPr>
        </p:nvSpPr>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0"/>
          <p:cNvSpPr txBox="1">
            <a:spLocks noGrp="1"/>
          </p:cNvSpPr>
          <p:nvPr>
            <p:ph type="title"/>
          </p:nvPr>
        </p:nvSpPr>
        <p:spPr>
          <a:xfrm>
            <a:off x="2867625" y="221450"/>
            <a:ext cx="9018300" cy="9153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2"/>
              </a:buClr>
              <a:buSzPts val="3959"/>
              <a:buFont typeface="Questrial"/>
              <a:buNone/>
            </a:pPr>
            <a:r>
              <a:rPr lang="en-US" sz="3000" b="1"/>
              <a:t> </a:t>
            </a:r>
            <a:r>
              <a:rPr lang="en-US" sz="3500" b="1"/>
              <a:t>Choose an example and practice</a:t>
            </a:r>
            <a:r>
              <a:rPr lang="en-US" sz="3500" b="1" i="0" u="none" strike="noStrike" cap="none">
                <a:solidFill>
                  <a:schemeClr val="dk2"/>
                </a:solidFill>
              </a:rPr>
              <a:t> </a:t>
            </a:r>
            <a:endParaRPr sz="3500" b="1"/>
          </a:p>
        </p:txBody>
      </p:sp>
      <p:sp>
        <p:nvSpPr>
          <p:cNvPr id="211" name="Google Shape;211;p30"/>
          <p:cNvSpPr txBox="1">
            <a:spLocks noGrp="1"/>
          </p:cNvSpPr>
          <p:nvPr>
            <p:ph type="body" idx="1"/>
          </p:nvPr>
        </p:nvSpPr>
        <p:spPr>
          <a:xfrm>
            <a:off x="591000" y="1955775"/>
            <a:ext cx="11010000" cy="5088000"/>
          </a:xfrm>
          <a:prstGeom prst="rect">
            <a:avLst/>
          </a:prstGeom>
          <a:noFill/>
          <a:ln>
            <a:noFill/>
          </a:ln>
        </p:spPr>
        <p:txBody>
          <a:bodyPr spcFirstLastPara="1" wrap="square" lIns="91425" tIns="45700" rIns="91425" bIns="45700" anchor="t" anchorCtr="0">
            <a:normAutofit/>
          </a:bodyPr>
          <a:lstStyle/>
          <a:p>
            <a:pPr marL="457200" lvl="0" indent="-419100" algn="l" rtl="0">
              <a:spcBef>
                <a:spcPts val="0"/>
              </a:spcBef>
              <a:spcAft>
                <a:spcPts val="0"/>
              </a:spcAft>
              <a:buClr>
                <a:srgbClr val="1D2A53"/>
              </a:buClr>
              <a:buSzPts val="3000"/>
              <a:buChar char="•"/>
            </a:pPr>
            <a:r>
              <a:rPr lang="en-US" sz="3000">
                <a:solidFill>
                  <a:srgbClr val="1D2A53"/>
                </a:solidFill>
              </a:rPr>
              <a:t>Quick Think and Write</a:t>
            </a:r>
            <a:endParaRPr sz="3000">
              <a:solidFill>
                <a:srgbClr val="1D2A53"/>
              </a:solidFill>
            </a:endParaRPr>
          </a:p>
          <a:p>
            <a:pPr marL="914400" lvl="1" indent="-387350" algn="l" rtl="0">
              <a:spcBef>
                <a:spcPts val="0"/>
              </a:spcBef>
              <a:spcAft>
                <a:spcPts val="0"/>
              </a:spcAft>
              <a:buClr>
                <a:srgbClr val="1D2A53"/>
              </a:buClr>
              <a:buSzPts val="2500"/>
              <a:buChar char="•"/>
            </a:pPr>
            <a:r>
              <a:rPr lang="en-US" sz="2500">
                <a:solidFill>
                  <a:srgbClr val="1D2A53"/>
                </a:solidFill>
              </a:rPr>
              <a:t>Choose one example below and think about how you can provide aligned and specific recognition-</a:t>
            </a:r>
            <a:r>
              <a:rPr lang="en-US" sz="2500" b="1" i="1">
                <a:solidFill>
                  <a:srgbClr val="1D2A53"/>
                </a:solidFill>
              </a:rPr>
              <a:t>Behavior Specific Praise</a:t>
            </a:r>
            <a:endParaRPr sz="2500" b="1" i="1">
              <a:solidFill>
                <a:srgbClr val="1D2A53"/>
              </a:solidFill>
            </a:endParaRPr>
          </a:p>
          <a:p>
            <a:pPr marL="1371600" lvl="2" indent="-355600" algn="l" rtl="0">
              <a:spcBef>
                <a:spcPts val="0"/>
              </a:spcBef>
              <a:spcAft>
                <a:spcPts val="0"/>
              </a:spcAft>
              <a:buClr>
                <a:srgbClr val="1D2A53"/>
              </a:buClr>
              <a:buSzPts val="2000"/>
              <a:buChar char="•"/>
            </a:pPr>
            <a:r>
              <a:rPr lang="en-US" sz="2000">
                <a:solidFill>
                  <a:srgbClr val="1D2A53"/>
                </a:solidFill>
              </a:rPr>
              <a:t>Student is on time for class</a:t>
            </a:r>
            <a:endParaRPr sz="2000">
              <a:solidFill>
                <a:srgbClr val="1D2A53"/>
              </a:solidFill>
            </a:endParaRPr>
          </a:p>
          <a:p>
            <a:pPr marL="1371600" lvl="2" indent="-355600" algn="l" rtl="0">
              <a:spcBef>
                <a:spcPts val="0"/>
              </a:spcBef>
              <a:spcAft>
                <a:spcPts val="0"/>
              </a:spcAft>
              <a:buClr>
                <a:srgbClr val="1D2A53"/>
              </a:buClr>
              <a:buSzPts val="2000"/>
              <a:buChar char="•"/>
            </a:pPr>
            <a:r>
              <a:rPr lang="en-US" sz="2000">
                <a:solidFill>
                  <a:srgbClr val="1D2A53"/>
                </a:solidFill>
              </a:rPr>
              <a:t>Student is helping clean up in the cafeteria</a:t>
            </a:r>
            <a:endParaRPr sz="2000">
              <a:solidFill>
                <a:srgbClr val="1D2A53"/>
              </a:solidFill>
            </a:endParaRPr>
          </a:p>
          <a:p>
            <a:pPr marL="1371600" lvl="2" indent="-355600" algn="l" rtl="0">
              <a:spcBef>
                <a:spcPts val="0"/>
              </a:spcBef>
              <a:spcAft>
                <a:spcPts val="0"/>
              </a:spcAft>
              <a:buClr>
                <a:srgbClr val="1D2A53"/>
              </a:buClr>
              <a:buSzPts val="2000"/>
              <a:buChar char="•"/>
            </a:pPr>
            <a:r>
              <a:rPr lang="en-US" sz="2000">
                <a:solidFill>
                  <a:srgbClr val="1D2A53"/>
                </a:solidFill>
              </a:rPr>
              <a:t>Student follows the morning routine</a:t>
            </a:r>
            <a:endParaRPr sz="2000">
              <a:solidFill>
                <a:srgbClr val="1D2A53"/>
              </a:solidFill>
            </a:endParaRPr>
          </a:p>
          <a:p>
            <a:pPr marL="1371600" lvl="2" indent="-355600" algn="l" rtl="0">
              <a:spcBef>
                <a:spcPts val="0"/>
              </a:spcBef>
              <a:spcAft>
                <a:spcPts val="0"/>
              </a:spcAft>
              <a:buClr>
                <a:srgbClr val="1D2A53"/>
              </a:buClr>
              <a:buSzPts val="2000"/>
              <a:buChar char="•"/>
            </a:pPr>
            <a:r>
              <a:rPr lang="en-US" sz="2000">
                <a:solidFill>
                  <a:srgbClr val="1D2A53"/>
                </a:solidFill>
              </a:rPr>
              <a:t>Student is walking in the hallway</a:t>
            </a:r>
            <a:endParaRPr sz="1600">
              <a:solidFill>
                <a:srgbClr val="1D2A53"/>
              </a:solidFill>
            </a:endParaRPr>
          </a:p>
          <a:p>
            <a:pPr marL="914400" lvl="1" indent="-361950" algn="l" rtl="0">
              <a:spcBef>
                <a:spcPts val="0"/>
              </a:spcBef>
              <a:spcAft>
                <a:spcPts val="0"/>
              </a:spcAft>
              <a:buClr>
                <a:srgbClr val="1D2A53"/>
              </a:buClr>
              <a:buSzPts val="2100"/>
              <a:buChar char="•"/>
            </a:pPr>
            <a:r>
              <a:rPr lang="en-US" sz="2500" b="1">
                <a:solidFill>
                  <a:srgbClr val="1D2A53"/>
                </a:solidFill>
              </a:rPr>
              <a:t>Include:</a:t>
            </a:r>
            <a:r>
              <a:rPr lang="en-US" sz="2500">
                <a:solidFill>
                  <a:srgbClr val="1D2A53"/>
                </a:solidFill>
              </a:rPr>
              <a:t> </a:t>
            </a:r>
            <a:r>
              <a:rPr lang="en-US" sz="2400">
                <a:solidFill>
                  <a:srgbClr val="1D2A53"/>
                </a:solidFill>
              </a:rPr>
              <a:t>student name • what you saw • how that aligns to your expectations</a:t>
            </a:r>
            <a:endParaRPr sz="2400">
              <a:solidFill>
                <a:srgbClr val="1D2A53"/>
              </a:solidFill>
            </a:endParaRPr>
          </a:p>
          <a:p>
            <a:pPr marL="457200" lvl="0" indent="-419100" algn="l" rtl="0">
              <a:spcBef>
                <a:spcPts val="0"/>
              </a:spcBef>
              <a:spcAft>
                <a:spcPts val="0"/>
              </a:spcAft>
              <a:buClr>
                <a:srgbClr val="1D2A53"/>
              </a:buClr>
              <a:buSzPts val="3000"/>
              <a:buChar char="•"/>
            </a:pPr>
            <a:r>
              <a:rPr lang="en-US" sz="3000">
                <a:solidFill>
                  <a:srgbClr val="1D2A53"/>
                </a:solidFill>
              </a:rPr>
              <a:t>Partner Talk and Share your examples</a:t>
            </a:r>
            <a:endParaRPr/>
          </a:p>
        </p:txBody>
      </p:sp>
      <p:sp>
        <p:nvSpPr>
          <p:cNvPr id="3" name="Text Placeholder 2">
            <a:extLst>
              <a:ext uri="{FF2B5EF4-FFF2-40B4-BE49-F238E27FC236}">
                <a16:creationId xmlns:a16="http://schemas.microsoft.com/office/drawing/2014/main" id="{4E5A5704-838C-37CE-ED63-BD93B1D0993E}"/>
              </a:ext>
            </a:extLst>
          </p:cNvPr>
          <p:cNvSpPr>
            <a:spLocks noGrp="1"/>
          </p:cNvSpPr>
          <p:nvPr>
            <p:ph type="body" idx="1"/>
          </p:nvPr>
        </p:nvSpPr>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1"/>
          <p:cNvSpPr txBox="1">
            <a:spLocks noGrp="1"/>
          </p:cNvSpPr>
          <p:nvPr>
            <p:ph type="title"/>
          </p:nvPr>
        </p:nvSpPr>
        <p:spPr>
          <a:xfrm>
            <a:off x="3020025" y="221450"/>
            <a:ext cx="9018300" cy="915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3563"/>
              <a:buFont typeface="Questrial"/>
              <a:buNone/>
            </a:pPr>
            <a:r>
              <a:rPr lang="en-US" sz="2380" b="1"/>
              <a:t> </a:t>
            </a:r>
            <a:r>
              <a:rPr lang="en-US" sz="2830" b="1"/>
              <a:t>Positive Feedback Occurs more Frequently than Correction</a:t>
            </a:r>
            <a:r>
              <a:rPr lang="en-US" sz="2830" b="1" i="0" u="none" strike="noStrike" cap="none">
                <a:solidFill>
                  <a:schemeClr val="dk2"/>
                </a:solidFill>
              </a:rPr>
              <a:t> </a:t>
            </a:r>
            <a:endParaRPr sz="2830" b="1"/>
          </a:p>
        </p:txBody>
      </p:sp>
      <p:sp>
        <p:nvSpPr>
          <p:cNvPr id="219" name="Google Shape;219;p31"/>
          <p:cNvSpPr/>
          <p:nvPr/>
        </p:nvSpPr>
        <p:spPr>
          <a:xfrm>
            <a:off x="563500" y="2279600"/>
            <a:ext cx="3637200" cy="38283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700" b="1">
                <a:solidFill>
                  <a:schemeClr val="lt1"/>
                </a:solidFill>
                <a:latin typeface="Calibri"/>
                <a:ea typeface="Calibri"/>
                <a:cs typeface="Calibri"/>
                <a:sym typeface="Calibri"/>
              </a:rPr>
              <a:t>Effort &amp; Mastery</a:t>
            </a:r>
            <a:endParaRPr sz="2700" b="1">
              <a:solidFill>
                <a:schemeClr val="lt1"/>
              </a:solidFill>
              <a:latin typeface="Calibri"/>
              <a:ea typeface="Calibri"/>
              <a:cs typeface="Calibri"/>
              <a:sym typeface="Calibri"/>
            </a:endParaRPr>
          </a:p>
          <a:p>
            <a:pPr marL="0" lvl="0" indent="0" algn="ctr" rtl="0">
              <a:spcBef>
                <a:spcPts val="0"/>
              </a:spcBef>
              <a:spcAft>
                <a:spcPts val="0"/>
              </a:spcAft>
              <a:buNone/>
            </a:pPr>
            <a:r>
              <a:rPr lang="en-US" sz="2700" b="1">
                <a:solidFill>
                  <a:schemeClr val="lt1"/>
                </a:solidFill>
                <a:latin typeface="Calibri"/>
                <a:ea typeface="Calibri"/>
                <a:cs typeface="Calibri"/>
                <a:sym typeface="Calibri"/>
              </a:rPr>
              <a:t>(reinforcement)</a:t>
            </a:r>
            <a:endParaRPr sz="2700" b="1">
              <a:solidFill>
                <a:schemeClr val="lt1"/>
              </a:solidFill>
              <a:latin typeface="Calibri"/>
              <a:ea typeface="Calibri"/>
              <a:cs typeface="Calibri"/>
              <a:sym typeface="Calibri"/>
            </a:endParaRPr>
          </a:p>
        </p:txBody>
      </p:sp>
      <p:cxnSp>
        <p:nvCxnSpPr>
          <p:cNvPr id="220" name="Google Shape;220;p31">
            <a:extLst>
              <a:ext uri="{C183D7F6-B498-43B3-948B-1728B52AA6E4}">
                <adec:decorative xmlns:adec="http://schemas.microsoft.com/office/drawing/2017/decorative" val="1"/>
              </a:ext>
            </a:extLst>
          </p:cNvPr>
          <p:cNvCxnSpPr/>
          <p:nvPr/>
        </p:nvCxnSpPr>
        <p:spPr>
          <a:xfrm rot="10800000" flipH="1">
            <a:off x="1383125" y="3406625"/>
            <a:ext cx="10143000" cy="3124800"/>
          </a:xfrm>
          <a:prstGeom prst="straightConnector1">
            <a:avLst/>
          </a:prstGeom>
          <a:noFill/>
          <a:ln w="76200" cap="flat" cmpd="sng">
            <a:solidFill>
              <a:schemeClr val="accent2"/>
            </a:solidFill>
            <a:prstDash val="solid"/>
            <a:round/>
            <a:headEnd type="none" w="med" len="med"/>
            <a:tailEnd type="none" w="med" len="med"/>
          </a:ln>
        </p:spPr>
      </p:cxnSp>
      <p:sp>
        <p:nvSpPr>
          <p:cNvPr id="221" name="Google Shape;221;p31"/>
          <p:cNvSpPr/>
          <p:nvPr/>
        </p:nvSpPr>
        <p:spPr>
          <a:xfrm>
            <a:off x="9400125" y="2023450"/>
            <a:ext cx="1793100" cy="16650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900" b="1">
                <a:solidFill>
                  <a:schemeClr val="lt1"/>
                </a:solidFill>
                <a:latin typeface="Calibri"/>
                <a:ea typeface="Calibri"/>
                <a:cs typeface="Calibri"/>
                <a:sym typeface="Calibri"/>
              </a:rPr>
              <a:t>Correction</a:t>
            </a:r>
            <a:endParaRPr sz="1900" b="1">
              <a:solidFill>
                <a:schemeClr val="lt1"/>
              </a:solidFill>
              <a:latin typeface="Calibri"/>
              <a:ea typeface="Calibri"/>
              <a:cs typeface="Calibri"/>
              <a:sym typeface="Calibri"/>
            </a:endParaRPr>
          </a:p>
        </p:txBody>
      </p:sp>
      <p:sp>
        <p:nvSpPr>
          <p:cNvPr id="222" name="Google Shape;222;p31"/>
          <p:cNvSpPr txBox="1"/>
          <p:nvPr/>
        </p:nvSpPr>
        <p:spPr>
          <a:xfrm>
            <a:off x="5506875" y="2659350"/>
            <a:ext cx="2382000" cy="153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8800" b="1">
                <a:solidFill>
                  <a:srgbClr val="980000"/>
                </a:solidFill>
                <a:latin typeface="Calibri"/>
                <a:ea typeface="Calibri"/>
                <a:cs typeface="Calibri"/>
                <a:sym typeface="Calibri"/>
              </a:rPr>
              <a:t>5:1</a:t>
            </a:r>
            <a:endParaRPr sz="8800" b="1">
              <a:solidFill>
                <a:srgbClr val="980000"/>
              </a:solidFill>
              <a:latin typeface="Calibri"/>
              <a:ea typeface="Calibri"/>
              <a:cs typeface="Calibri"/>
              <a:sym typeface="Calibri"/>
            </a:endParaRPr>
          </a:p>
        </p:txBody>
      </p:sp>
      <p:sp>
        <p:nvSpPr>
          <p:cNvPr id="223" name="Google Shape;223;p31">
            <a:extLst>
              <a:ext uri="{C183D7F6-B498-43B3-948B-1728B52AA6E4}">
                <adec:decorative xmlns:adec="http://schemas.microsoft.com/office/drawing/2017/decorative" val="1"/>
              </a:ext>
            </a:extLst>
          </p:cNvPr>
          <p:cNvSpPr/>
          <p:nvPr/>
        </p:nvSpPr>
        <p:spPr>
          <a:xfrm>
            <a:off x="5891025" y="4943400"/>
            <a:ext cx="1613700" cy="1914600"/>
          </a:xfrm>
          <a:prstGeom prst="triangle">
            <a:avLst>
              <a:gd name="adj" fmla="val 47617"/>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 Placeholder 2">
            <a:extLst>
              <a:ext uri="{FF2B5EF4-FFF2-40B4-BE49-F238E27FC236}">
                <a16:creationId xmlns:a16="http://schemas.microsoft.com/office/drawing/2014/main" id="{D45B6D66-E03D-91BF-4677-FDD8EF90C92A}"/>
              </a:ext>
            </a:extLst>
          </p:cNvPr>
          <p:cNvSpPr>
            <a:spLocks noGrp="1"/>
          </p:cNvSpPr>
          <p:nvPr>
            <p:ph type="body" idx="1"/>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2"/>
          <p:cNvSpPr txBox="1">
            <a:spLocks noGrp="1"/>
          </p:cNvSpPr>
          <p:nvPr>
            <p:ph type="title"/>
          </p:nvPr>
        </p:nvSpPr>
        <p:spPr>
          <a:xfrm>
            <a:off x="2867625" y="221450"/>
            <a:ext cx="9018300" cy="915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3563"/>
              <a:buFont typeface="Questrial"/>
              <a:buNone/>
            </a:pPr>
            <a:r>
              <a:rPr lang="en-US" sz="3280" b="1"/>
              <a:t> </a:t>
            </a:r>
            <a:r>
              <a:rPr lang="en-US" sz="3730" b="1"/>
              <a:t>How does 5:1 happen?</a:t>
            </a:r>
            <a:r>
              <a:rPr lang="en-US" sz="3730" b="1" i="0" u="none" strike="noStrike" cap="none">
                <a:solidFill>
                  <a:schemeClr val="dk2"/>
                </a:solidFill>
              </a:rPr>
              <a:t> </a:t>
            </a:r>
            <a:endParaRPr sz="3730" b="1"/>
          </a:p>
        </p:txBody>
      </p:sp>
      <p:sp>
        <p:nvSpPr>
          <p:cNvPr id="231" name="Google Shape;231;p32"/>
          <p:cNvSpPr txBox="1"/>
          <p:nvPr/>
        </p:nvSpPr>
        <p:spPr>
          <a:xfrm>
            <a:off x="591000" y="1511200"/>
            <a:ext cx="11295600" cy="507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700" b="1">
                <a:solidFill>
                  <a:srgbClr val="DD8047"/>
                </a:solidFill>
                <a:latin typeface="Calibri"/>
                <a:ea typeface="Calibri"/>
                <a:cs typeface="Calibri"/>
                <a:sym typeface="Calibri"/>
              </a:rPr>
              <a:t>All Staff are expected to:</a:t>
            </a:r>
            <a:endParaRPr sz="3500">
              <a:solidFill>
                <a:srgbClr val="1D2A53"/>
              </a:solidFill>
              <a:latin typeface="Calibri"/>
              <a:ea typeface="Calibri"/>
              <a:cs typeface="Calibri"/>
              <a:sym typeface="Calibri"/>
            </a:endParaRPr>
          </a:p>
          <a:p>
            <a:pPr marL="457200" lvl="0" indent="-400050" algn="l" rtl="0">
              <a:spcBef>
                <a:spcPts val="480"/>
              </a:spcBef>
              <a:spcAft>
                <a:spcPts val="0"/>
              </a:spcAft>
              <a:buClr>
                <a:srgbClr val="1D2A53"/>
              </a:buClr>
              <a:buSzPts val="2700"/>
              <a:buFont typeface="Calibri"/>
              <a:buChar char="●"/>
            </a:pPr>
            <a:r>
              <a:rPr lang="en-US" sz="2700">
                <a:solidFill>
                  <a:srgbClr val="1D2A53"/>
                </a:solidFill>
                <a:latin typeface="Calibri"/>
                <a:ea typeface="Calibri"/>
                <a:cs typeface="Calibri"/>
                <a:sym typeface="Calibri"/>
              </a:rPr>
              <a:t>Interact in a friendly, supportive manner at all times---students, parents, guests and colleagues      </a:t>
            </a:r>
            <a:endParaRPr sz="3500">
              <a:solidFill>
                <a:srgbClr val="1D2A53"/>
              </a:solidFill>
              <a:latin typeface="Calibri"/>
              <a:ea typeface="Calibri"/>
              <a:cs typeface="Calibri"/>
              <a:sym typeface="Calibri"/>
            </a:endParaRPr>
          </a:p>
          <a:p>
            <a:pPr marL="457200" lvl="0" indent="-400050" algn="l" rtl="0">
              <a:spcBef>
                <a:spcPts val="0"/>
              </a:spcBef>
              <a:spcAft>
                <a:spcPts val="0"/>
              </a:spcAft>
              <a:buClr>
                <a:srgbClr val="1D2A53"/>
              </a:buClr>
              <a:buSzPts val="2700"/>
              <a:buFont typeface="Calibri"/>
              <a:buChar char="●"/>
            </a:pPr>
            <a:r>
              <a:rPr lang="en-US" sz="2700">
                <a:solidFill>
                  <a:srgbClr val="1D2A53"/>
                </a:solidFill>
                <a:latin typeface="Calibri"/>
                <a:ea typeface="Calibri"/>
                <a:cs typeface="Calibri"/>
                <a:sym typeface="Calibri"/>
              </a:rPr>
              <a:t>Initiate positive interactions by:</a:t>
            </a:r>
            <a:endParaRPr sz="3500">
              <a:solidFill>
                <a:srgbClr val="1D2A53"/>
              </a:solidFill>
              <a:latin typeface="Calibri"/>
              <a:ea typeface="Calibri"/>
              <a:cs typeface="Calibri"/>
              <a:sym typeface="Calibri"/>
            </a:endParaRPr>
          </a:p>
          <a:p>
            <a:pPr marL="914400" lvl="1" indent="-400050" algn="l" rtl="0">
              <a:spcBef>
                <a:spcPts val="0"/>
              </a:spcBef>
              <a:spcAft>
                <a:spcPts val="0"/>
              </a:spcAft>
              <a:buClr>
                <a:srgbClr val="1D2A53"/>
              </a:buClr>
              <a:buSzPts val="2700"/>
              <a:buFont typeface="Calibri"/>
              <a:buChar char="○"/>
            </a:pPr>
            <a:r>
              <a:rPr lang="en-US" sz="2700">
                <a:solidFill>
                  <a:srgbClr val="1D2A53"/>
                </a:solidFill>
                <a:latin typeface="Calibri"/>
                <a:ea typeface="Calibri"/>
                <a:cs typeface="Calibri"/>
                <a:sym typeface="Calibri"/>
              </a:rPr>
              <a:t>Making eye contact</a:t>
            </a:r>
            <a:endParaRPr sz="3100">
              <a:solidFill>
                <a:srgbClr val="1D2A53"/>
              </a:solidFill>
              <a:latin typeface="Calibri"/>
              <a:ea typeface="Calibri"/>
              <a:cs typeface="Calibri"/>
              <a:sym typeface="Calibri"/>
            </a:endParaRPr>
          </a:p>
          <a:p>
            <a:pPr marL="914400" lvl="1" indent="-400050" algn="l" rtl="0">
              <a:spcBef>
                <a:spcPts val="0"/>
              </a:spcBef>
              <a:spcAft>
                <a:spcPts val="0"/>
              </a:spcAft>
              <a:buClr>
                <a:srgbClr val="1D2A53"/>
              </a:buClr>
              <a:buSzPts val="2700"/>
              <a:buFont typeface="Calibri"/>
              <a:buChar char="○"/>
            </a:pPr>
            <a:r>
              <a:rPr lang="en-US" sz="2700">
                <a:solidFill>
                  <a:srgbClr val="1D2A53"/>
                </a:solidFill>
                <a:latin typeface="Calibri"/>
                <a:ea typeface="Calibri"/>
                <a:cs typeface="Calibri"/>
                <a:sym typeface="Calibri"/>
              </a:rPr>
              <a:t>Welcoming</a:t>
            </a:r>
            <a:endParaRPr sz="3100">
              <a:solidFill>
                <a:srgbClr val="1D2A53"/>
              </a:solidFill>
              <a:latin typeface="Calibri"/>
              <a:ea typeface="Calibri"/>
              <a:cs typeface="Calibri"/>
              <a:sym typeface="Calibri"/>
            </a:endParaRPr>
          </a:p>
          <a:p>
            <a:pPr marL="914400" lvl="1" indent="-400050" algn="l" rtl="0">
              <a:spcBef>
                <a:spcPts val="0"/>
              </a:spcBef>
              <a:spcAft>
                <a:spcPts val="0"/>
              </a:spcAft>
              <a:buClr>
                <a:srgbClr val="1D2A53"/>
              </a:buClr>
              <a:buSzPts val="2700"/>
              <a:buFont typeface="Calibri"/>
              <a:buChar char="○"/>
            </a:pPr>
            <a:r>
              <a:rPr lang="en-US" sz="2700">
                <a:solidFill>
                  <a:srgbClr val="1D2A53"/>
                </a:solidFill>
                <a:latin typeface="Calibri"/>
                <a:ea typeface="Calibri"/>
                <a:cs typeface="Calibri"/>
                <a:sym typeface="Calibri"/>
              </a:rPr>
              <a:t>Offering a greeting</a:t>
            </a:r>
            <a:endParaRPr sz="3100">
              <a:solidFill>
                <a:srgbClr val="1D2A53"/>
              </a:solidFill>
              <a:latin typeface="Calibri"/>
              <a:ea typeface="Calibri"/>
              <a:cs typeface="Calibri"/>
              <a:sym typeface="Calibri"/>
            </a:endParaRPr>
          </a:p>
          <a:p>
            <a:pPr marL="914400" lvl="1" indent="-400050" algn="l" rtl="0">
              <a:spcBef>
                <a:spcPts val="0"/>
              </a:spcBef>
              <a:spcAft>
                <a:spcPts val="0"/>
              </a:spcAft>
              <a:buClr>
                <a:srgbClr val="1D2A53"/>
              </a:buClr>
              <a:buSzPts val="2700"/>
              <a:buFont typeface="Calibri"/>
              <a:buChar char="○"/>
            </a:pPr>
            <a:r>
              <a:rPr lang="en-US" sz="2700">
                <a:solidFill>
                  <a:srgbClr val="1D2A53"/>
                </a:solidFill>
                <a:latin typeface="Calibri"/>
                <a:ea typeface="Calibri"/>
                <a:cs typeface="Calibri"/>
                <a:sym typeface="Calibri"/>
              </a:rPr>
              <a:t>Asking if assistance is required</a:t>
            </a:r>
            <a:endParaRPr sz="3100">
              <a:solidFill>
                <a:srgbClr val="1D2A53"/>
              </a:solidFill>
              <a:latin typeface="Calibri"/>
              <a:ea typeface="Calibri"/>
              <a:cs typeface="Calibri"/>
              <a:sym typeface="Calibri"/>
            </a:endParaRPr>
          </a:p>
          <a:p>
            <a:pPr marL="914400" lvl="1" indent="-400050" algn="l" rtl="0">
              <a:spcBef>
                <a:spcPts val="0"/>
              </a:spcBef>
              <a:spcAft>
                <a:spcPts val="0"/>
              </a:spcAft>
              <a:buClr>
                <a:srgbClr val="1D2A53"/>
              </a:buClr>
              <a:buSzPts val="2700"/>
              <a:buFont typeface="Calibri"/>
              <a:buChar char="○"/>
            </a:pPr>
            <a:r>
              <a:rPr lang="en-US" sz="2700">
                <a:solidFill>
                  <a:srgbClr val="1D2A53"/>
                </a:solidFill>
                <a:latin typeface="Calibri"/>
                <a:ea typeface="Calibri"/>
                <a:cs typeface="Calibri"/>
                <a:sym typeface="Calibri"/>
              </a:rPr>
              <a:t>Providing positive feedback regarding appropriate student behavior</a:t>
            </a:r>
            <a:endParaRPr sz="3100">
              <a:solidFill>
                <a:srgbClr val="1D2A53"/>
              </a:solidFill>
              <a:latin typeface="Calibri"/>
              <a:ea typeface="Calibri"/>
              <a:cs typeface="Calibri"/>
              <a:sym typeface="Calibri"/>
            </a:endParaRPr>
          </a:p>
          <a:p>
            <a:pPr marL="914400" lvl="1" indent="-400050" algn="l" rtl="0">
              <a:spcBef>
                <a:spcPts val="0"/>
              </a:spcBef>
              <a:spcAft>
                <a:spcPts val="0"/>
              </a:spcAft>
              <a:buClr>
                <a:srgbClr val="1D2A53"/>
              </a:buClr>
              <a:buSzPts val="2700"/>
              <a:buFont typeface="Calibri"/>
              <a:buChar char="○"/>
            </a:pPr>
            <a:r>
              <a:rPr lang="en-US" sz="2700">
                <a:solidFill>
                  <a:srgbClr val="1D2A53"/>
                </a:solidFill>
                <a:latin typeface="Calibri"/>
                <a:ea typeface="Calibri"/>
                <a:cs typeface="Calibri"/>
                <a:sym typeface="Calibri"/>
              </a:rPr>
              <a:t>Maintaining an attitude of respect and support, even when correcting student behavior</a:t>
            </a:r>
            <a:endParaRPr sz="3100">
              <a:solidFill>
                <a:srgbClr val="1D2A53"/>
              </a:solidFill>
              <a:latin typeface="Calibri"/>
              <a:ea typeface="Calibri"/>
              <a:cs typeface="Calibri"/>
              <a:sym typeface="Calibri"/>
            </a:endParaRPr>
          </a:p>
          <a:p>
            <a:pPr marL="457200" lvl="0" indent="0" algn="l" rtl="0">
              <a:spcBef>
                <a:spcPts val="0"/>
              </a:spcBef>
              <a:spcAft>
                <a:spcPts val="0"/>
              </a:spcAft>
              <a:buNone/>
            </a:pPr>
            <a:endParaRPr sz="1700">
              <a:latin typeface="Calibri"/>
              <a:ea typeface="Calibri"/>
              <a:cs typeface="Calibri"/>
              <a:sym typeface="Calibri"/>
            </a:endParaRPr>
          </a:p>
        </p:txBody>
      </p:sp>
      <p:sp>
        <p:nvSpPr>
          <p:cNvPr id="3" name="Text Placeholder 2">
            <a:extLst>
              <a:ext uri="{FF2B5EF4-FFF2-40B4-BE49-F238E27FC236}">
                <a16:creationId xmlns:a16="http://schemas.microsoft.com/office/drawing/2014/main" id="{FDC282B4-F74E-0F44-EDAD-C5B532F78FBC}"/>
              </a:ext>
            </a:extLst>
          </p:cNvPr>
          <p:cNvSpPr>
            <a:spLocks noGrp="1"/>
          </p:cNvSpPr>
          <p:nvPr>
            <p:ph type="body" idx="1"/>
          </p:nvPr>
        </p:nvSpPr>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3"/>
          <p:cNvSpPr txBox="1">
            <a:spLocks noGrp="1"/>
          </p:cNvSpPr>
          <p:nvPr>
            <p:ph type="title"/>
          </p:nvPr>
        </p:nvSpPr>
        <p:spPr>
          <a:xfrm>
            <a:off x="2943825" y="221450"/>
            <a:ext cx="9018300" cy="915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3563"/>
              <a:buFont typeface="Questrial"/>
              <a:buNone/>
            </a:pPr>
            <a:r>
              <a:rPr lang="en-US" sz="3080" b="1"/>
              <a:t> </a:t>
            </a:r>
            <a:r>
              <a:rPr lang="en-US" sz="3530" b="1"/>
              <a:t>Pair Positive Feedback with a Concrete Symbol</a:t>
            </a:r>
            <a:r>
              <a:rPr lang="en-US" sz="3530" b="1" i="0" u="none" strike="noStrike" cap="none">
                <a:solidFill>
                  <a:schemeClr val="dk2"/>
                </a:solidFill>
              </a:rPr>
              <a:t> </a:t>
            </a:r>
            <a:endParaRPr sz="3530" b="1"/>
          </a:p>
        </p:txBody>
      </p:sp>
      <p:pic>
        <p:nvPicPr>
          <p:cNvPr id="238" name="Google Shape;238;p33" descr="High five home note"/>
          <p:cNvPicPr preferRelativeResize="0"/>
          <p:nvPr/>
        </p:nvPicPr>
        <p:blipFill rotWithShape="1">
          <a:blip r:embed="rId3">
            <a:alphaModFix/>
          </a:blip>
          <a:srcRect/>
          <a:stretch/>
        </p:blipFill>
        <p:spPr>
          <a:xfrm>
            <a:off x="500497" y="1489578"/>
            <a:ext cx="1629041" cy="1972238"/>
          </a:xfrm>
          <a:prstGeom prst="rect">
            <a:avLst/>
          </a:prstGeom>
          <a:solidFill>
            <a:srgbClr val="CCC1DA"/>
          </a:solidFill>
          <a:ln w="28575" cap="flat" cmpd="sng">
            <a:solidFill>
              <a:srgbClr val="1D2A53"/>
            </a:solidFill>
            <a:prstDash val="solid"/>
            <a:miter lim="400000"/>
            <a:headEnd type="none" w="sm" len="sm"/>
            <a:tailEnd type="none" w="sm" len="sm"/>
          </a:ln>
        </p:spPr>
      </p:pic>
      <p:pic>
        <p:nvPicPr>
          <p:cNvPr id="239" name="Google Shape;239;p33" descr="Wildcats phone home"/>
          <p:cNvPicPr preferRelativeResize="0"/>
          <p:nvPr/>
        </p:nvPicPr>
        <p:blipFill rotWithShape="1">
          <a:blip r:embed="rId4">
            <a:alphaModFix/>
          </a:blip>
          <a:srcRect/>
          <a:stretch/>
        </p:blipFill>
        <p:spPr>
          <a:xfrm>
            <a:off x="2129551" y="2856653"/>
            <a:ext cx="2124850" cy="3233205"/>
          </a:xfrm>
          <a:prstGeom prst="rect">
            <a:avLst/>
          </a:prstGeom>
          <a:noFill/>
          <a:ln w="28575" cap="flat" cmpd="sng">
            <a:solidFill>
              <a:srgbClr val="1D2A53"/>
            </a:solidFill>
            <a:prstDash val="solid"/>
            <a:miter lim="400000"/>
            <a:headEnd type="none" w="sm" len="sm"/>
            <a:tailEnd type="none" w="sm" len="sm"/>
          </a:ln>
          <a:effectLst>
            <a:outerShdw blurRad="292100" dist="139700" dir="2700000" rotWithShape="0">
              <a:srgbClr val="333333">
                <a:alpha val="64709"/>
              </a:srgbClr>
            </a:outerShdw>
          </a:effectLst>
        </p:spPr>
      </p:pic>
      <p:pic>
        <p:nvPicPr>
          <p:cNvPr id="240" name="Google Shape;240;p33" descr="Picture of golden broom and dustpan"/>
          <p:cNvPicPr preferRelativeResize="0"/>
          <p:nvPr/>
        </p:nvPicPr>
        <p:blipFill rotWithShape="1">
          <a:blip r:embed="rId5">
            <a:alphaModFix/>
          </a:blip>
          <a:srcRect b="9747"/>
          <a:stretch/>
        </p:blipFill>
        <p:spPr>
          <a:xfrm rot="488824">
            <a:off x="10581312" y="1544240"/>
            <a:ext cx="1548051" cy="1862920"/>
          </a:xfrm>
          <a:prstGeom prst="rect">
            <a:avLst/>
          </a:prstGeom>
          <a:noFill/>
          <a:ln>
            <a:noFill/>
          </a:ln>
        </p:spPr>
      </p:pic>
      <p:pic>
        <p:nvPicPr>
          <p:cNvPr id="241" name="Google Shape;241;p33" descr="Picture of golden spatula"/>
          <p:cNvPicPr preferRelativeResize="0"/>
          <p:nvPr/>
        </p:nvPicPr>
        <p:blipFill>
          <a:blip r:embed="rId6">
            <a:alphaModFix/>
          </a:blip>
          <a:stretch>
            <a:fillRect/>
          </a:stretch>
        </p:blipFill>
        <p:spPr>
          <a:xfrm rot="690880">
            <a:off x="10352476" y="3840077"/>
            <a:ext cx="1629050" cy="2889772"/>
          </a:xfrm>
          <a:prstGeom prst="rect">
            <a:avLst/>
          </a:prstGeom>
          <a:noFill/>
          <a:ln>
            <a:noFill/>
          </a:ln>
          <a:effectLst>
            <a:outerShdw blurRad="57150" dist="19050" dir="5400000" algn="bl" rotWithShape="0">
              <a:srgbClr val="000000">
                <a:alpha val="50000"/>
              </a:srgbClr>
            </a:outerShdw>
          </a:effectLst>
        </p:spPr>
      </p:pic>
      <p:grpSp>
        <p:nvGrpSpPr>
          <p:cNvPr id="242" name="Google Shape;242;p33" descr="Picture of golden whistle trophy"/>
          <p:cNvGrpSpPr/>
          <p:nvPr/>
        </p:nvGrpSpPr>
        <p:grpSpPr>
          <a:xfrm>
            <a:off x="7358733" y="3958937"/>
            <a:ext cx="1940959" cy="3103971"/>
            <a:chOff x="7358733" y="3958937"/>
            <a:chExt cx="1940959" cy="3103971"/>
          </a:xfrm>
        </p:grpSpPr>
        <p:pic>
          <p:nvPicPr>
            <p:cNvPr id="243" name="Google Shape;243;p33"/>
            <p:cNvPicPr preferRelativeResize="0"/>
            <p:nvPr/>
          </p:nvPicPr>
          <p:blipFill>
            <a:blip r:embed="rId7">
              <a:alphaModFix/>
            </a:blip>
            <a:stretch>
              <a:fillRect/>
            </a:stretch>
          </p:blipFill>
          <p:spPr>
            <a:xfrm rot="-482728">
              <a:off x="7555176" y="4052920"/>
              <a:ext cx="1548074" cy="2916005"/>
            </a:xfrm>
            <a:prstGeom prst="rect">
              <a:avLst/>
            </a:prstGeom>
            <a:noFill/>
            <a:ln>
              <a:noFill/>
            </a:ln>
          </p:spPr>
        </p:pic>
        <p:pic>
          <p:nvPicPr>
            <p:cNvPr id="244" name="Google Shape;244;p33"/>
            <p:cNvPicPr preferRelativeResize="0"/>
            <p:nvPr/>
          </p:nvPicPr>
          <p:blipFill>
            <a:blip r:embed="rId8">
              <a:alphaModFix/>
            </a:blip>
            <a:stretch>
              <a:fillRect/>
            </a:stretch>
          </p:blipFill>
          <p:spPr>
            <a:xfrm rot="-523313">
              <a:off x="8051401" y="6117024"/>
              <a:ext cx="708048" cy="645801"/>
            </a:xfrm>
            <a:prstGeom prst="rect">
              <a:avLst/>
            </a:prstGeom>
            <a:noFill/>
            <a:ln>
              <a:noFill/>
            </a:ln>
          </p:spPr>
        </p:pic>
      </p:grpSp>
      <p:sp>
        <p:nvSpPr>
          <p:cNvPr id="245" name="Google Shape;245;p33"/>
          <p:cNvSpPr txBox="1"/>
          <p:nvPr/>
        </p:nvSpPr>
        <p:spPr>
          <a:xfrm>
            <a:off x="9366200" y="3603550"/>
            <a:ext cx="2755800" cy="5541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200">
                <a:latin typeface="Calibri"/>
                <a:ea typeface="Calibri"/>
                <a:cs typeface="Calibri"/>
                <a:sym typeface="Calibri"/>
              </a:rPr>
              <a:t>Golden Awards Help All Staff Participate in Positive Intermediate Recognition</a:t>
            </a:r>
            <a:endParaRPr sz="1200">
              <a:latin typeface="Calibri"/>
              <a:ea typeface="Calibri"/>
              <a:cs typeface="Calibri"/>
              <a:sym typeface="Calibri"/>
            </a:endParaRPr>
          </a:p>
        </p:txBody>
      </p:sp>
      <p:sp>
        <p:nvSpPr>
          <p:cNvPr id="246" name="Google Shape;246;p33"/>
          <p:cNvSpPr txBox="1"/>
          <p:nvPr/>
        </p:nvSpPr>
        <p:spPr>
          <a:xfrm rot="474377">
            <a:off x="10459261" y="2906885"/>
            <a:ext cx="1607379" cy="615781"/>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Calibri"/>
                <a:ea typeface="Calibri"/>
                <a:cs typeface="Calibri"/>
                <a:sym typeface="Calibri"/>
              </a:rPr>
              <a:t>Building Maintenance Staff</a:t>
            </a:r>
            <a:endParaRPr>
              <a:solidFill>
                <a:schemeClr val="dk1"/>
              </a:solidFill>
              <a:latin typeface="Calibri"/>
              <a:ea typeface="Calibri"/>
              <a:cs typeface="Calibri"/>
              <a:sym typeface="Calibri"/>
            </a:endParaRPr>
          </a:p>
        </p:txBody>
      </p:sp>
      <p:sp>
        <p:nvSpPr>
          <p:cNvPr id="247" name="Google Shape;247;p33"/>
          <p:cNvSpPr txBox="1"/>
          <p:nvPr/>
        </p:nvSpPr>
        <p:spPr>
          <a:xfrm rot="657986">
            <a:off x="10395232" y="4950143"/>
            <a:ext cx="1629048" cy="400319"/>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Food Service Staff</a:t>
            </a:r>
            <a:endParaRPr>
              <a:latin typeface="Calibri"/>
              <a:ea typeface="Calibri"/>
              <a:cs typeface="Calibri"/>
              <a:sym typeface="Calibri"/>
            </a:endParaRPr>
          </a:p>
        </p:txBody>
      </p:sp>
      <p:sp>
        <p:nvSpPr>
          <p:cNvPr id="248" name="Google Shape;248;p33"/>
          <p:cNvSpPr txBox="1"/>
          <p:nvPr/>
        </p:nvSpPr>
        <p:spPr>
          <a:xfrm>
            <a:off x="8279625" y="5419250"/>
            <a:ext cx="1340700" cy="585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300">
                <a:latin typeface="Calibri"/>
                <a:ea typeface="Calibri"/>
                <a:cs typeface="Calibri"/>
                <a:sym typeface="Calibri"/>
              </a:rPr>
              <a:t>Playground Supervising Staff</a:t>
            </a:r>
            <a:endParaRPr sz="1300">
              <a:latin typeface="Calibri"/>
              <a:ea typeface="Calibri"/>
              <a:cs typeface="Calibri"/>
              <a:sym typeface="Calibri"/>
            </a:endParaRPr>
          </a:p>
        </p:txBody>
      </p:sp>
      <p:sp>
        <p:nvSpPr>
          <p:cNvPr id="249" name="Google Shape;249;p33"/>
          <p:cNvSpPr txBox="1"/>
          <p:nvPr/>
        </p:nvSpPr>
        <p:spPr>
          <a:xfrm>
            <a:off x="8353350" y="2856650"/>
            <a:ext cx="1464300" cy="585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300">
                <a:latin typeface="Calibri"/>
                <a:ea typeface="Calibri"/>
                <a:cs typeface="Calibri"/>
                <a:sym typeface="Calibri"/>
              </a:rPr>
              <a:t>Administrative Staff</a:t>
            </a:r>
            <a:endParaRPr sz="1300">
              <a:latin typeface="Calibri"/>
              <a:ea typeface="Calibri"/>
              <a:cs typeface="Calibri"/>
              <a:sym typeface="Calibri"/>
            </a:endParaRPr>
          </a:p>
        </p:txBody>
      </p:sp>
      <p:sp>
        <p:nvSpPr>
          <p:cNvPr id="250" name="Google Shape;250;p33"/>
          <p:cNvSpPr txBox="1"/>
          <p:nvPr/>
        </p:nvSpPr>
        <p:spPr>
          <a:xfrm>
            <a:off x="724275" y="3958925"/>
            <a:ext cx="1919100" cy="400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Calibri"/>
                <a:ea typeface="Calibri"/>
                <a:cs typeface="Calibri"/>
                <a:sym typeface="Calibri"/>
              </a:rPr>
              <a:t>School to Families</a:t>
            </a:r>
            <a:endParaRPr>
              <a:latin typeface="Calibri"/>
              <a:ea typeface="Calibri"/>
              <a:cs typeface="Calibri"/>
              <a:sym typeface="Calibri"/>
            </a:endParaRPr>
          </a:p>
        </p:txBody>
      </p:sp>
      <p:sp>
        <p:nvSpPr>
          <p:cNvPr id="251" name="Google Shape;251;p33"/>
          <p:cNvSpPr txBox="1"/>
          <p:nvPr/>
        </p:nvSpPr>
        <p:spPr>
          <a:xfrm>
            <a:off x="5033550" y="3461825"/>
            <a:ext cx="2124900" cy="400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Individual High Frequency</a:t>
            </a:r>
            <a:endParaRPr>
              <a:latin typeface="Calibri"/>
              <a:ea typeface="Calibri"/>
              <a:cs typeface="Calibri"/>
              <a:sym typeface="Calibri"/>
            </a:endParaRPr>
          </a:p>
        </p:txBody>
      </p:sp>
      <p:pic>
        <p:nvPicPr>
          <p:cNvPr id="252" name="Google Shape;252;p33" descr="Phoenix pride ticket: safe, kind, responsible "/>
          <p:cNvPicPr preferRelativeResize="0"/>
          <p:nvPr/>
        </p:nvPicPr>
        <p:blipFill>
          <a:blip r:embed="rId9">
            <a:alphaModFix/>
          </a:blip>
          <a:stretch>
            <a:fillRect/>
          </a:stretch>
        </p:blipFill>
        <p:spPr>
          <a:xfrm>
            <a:off x="4621125" y="1809795"/>
            <a:ext cx="2461761" cy="1646281"/>
          </a:xfrm>
          <a:prstGeom prst="rect">
            <a:avLst/>
          </a:prstGeom>
          <a:noFill/>
          <a:ln>
            <a:noFill/>
          </a:ln>
        </p:spPr>
      </p:pic>
      <p:pic>
        <p:nvPicPr>
          <p:cNvPr id="253" name="Google Shape;253;p33" descr="Bus ride to success ticket"/>
          <p:cNvPicPr preferRelativeResize="0"/>
          <p:nvPr/>
        </p:nvPicPr>
        <p:blipFill rotWithShape="1">
          <a:blip r:embed="rId10">
            <a:alphaModFix/>
          </a:blip>
          <a:srcRect/>
          <a:stretch/>
        </p:blipFill>
        <p:spPr>
          <a:xfrm>
            <a:off x="4865125" y="4305276"/>
            <a:ext cx="2461750" cy="1680449"/>
          </a:xfrm>
          <a:prstGeom prst="rect">
            <a:avLst/>
          </a:prstGeom>
          <a:noFill/>
          <a:ln>
            <a:noFill/>
          </a:ln>
        </p:spPr>
      </p:pic>
      <p:sp>
        <p:nvSpPr>
          <p:cNvPr id="254" name="Google Shape;254;p33"/>
          <p:cNvSpPr txBox="1"/>
          <p:nvPr/>
        </p:nvSpPr>
        <p:spPr>
          <a:xfrm>
            <a:off x="5357700" y="5817725"/>
            <a:ext cx="2461800" cy="400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Calibri"/>
                <a:ea typeface="Calibri"/>
                <a:cs typeface="Calibri"/>
                <a:sym typeface="Calibri"/>
              </a:rPr>
              <a:t>Bus Drivers</a:t>
            </a: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4"/>
          <p:cNvSpPr txBox="1">
            <a:spLocks noGrp="1"/>
          </p:cNvSpPr>
          <p:nvPr>
            <p:ph type="title"/>
          </p:nvPr>
        </p:nvSpPr>
        <p:spPr>
          <a:xfrm>
            <a:off x="3020025" y="221450"/>
            <a:ext cx="9018300" cy="915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3563"/>
              <a:buFont typeface="Questrial"/>
              <a:buNone/>
            </a:pPr>
            <a:r>
              <a:rPr lang="en-US" sz="3480" b="1"/>
              <a:t>Keep Staff Motivated and Appreciated!</a:t>
            </a:r>
            <a:r>
              <a:rPr lang="en-US" sz="3930" b="1"/>
              <a:t> </a:t>
            </a:r>
            <a:r>
              <a:rPr lang="en-US" sz="3930" b="1" i="0" u="none" strike="noStrike" cap="none">
                <a:solidFill>
                  <a:schemeClr val="dk2"/>
                </a:solidFill>
              </a:rPr>
              <a:t> </a:t>
            </a:r>
            <a:endParaRPr sz="3930" b="1"/>
          </a:p>
        </p:txBody>
      </p:sp>
      <p:sp>
        <p:nvSpPr>
          <p:cNvPr id="261" name="Google Shape;261;p34"/>
          <p:cNvSpPr txBox="1">
            <a:spLocks noGrp="1"/>
          </p:cNvSpPr>
          <p:nvPr>
            <p:ph type="body" idx="1"/>
          </p:nvPr>
        </p:nvSpPr>
        <p:spPr>
          <a:xfrm>
            <a:off x="360475" y="1434350"/>
            <a:ext cx="6632100" cy="50067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Font typeface="Twentieth Century"/>
              <a:buChar char="•"/>
            </a:pPr>
            <a:r>
              <a:rPr lang="en-US" sz="2400" b="1">
                <a:solidFill>
                  <a:srgbClr val="DD8047"/>
                </a:solidFill>
              </a:rPr>
              <a:t>Restaurant coupons</a:t>
            </a:r>
            <a:r>
              <a:rPr lang="en-US" sz="2400">
                <a:solidFill>
                  <a:srgbClr val="DD8047"/>
                </a:solidFill>
              </a:rPr>
              <a:t> </a:t>
            </a:r>
            <a:r>
              <a:rPr lang="en-US" sz="2400">
                <a:solidFill>
                  <a:srgbClr val="1D2A53"/>
                </a:solidFill>
              </a:rPr>
              <a:t>for staff who gave winning student coupon</a:t>
            </a:r>
            <a:endParaRPr sz="2400">
              <a:solidFill>
                <a:srgbClr val="1D2A53"/>
              </a:solidFill>
            </a:endParaRPr>
          </a:p>
          <a:p>
            <a:pPr marL="457200" lvl="0" indent="-381000" algn="l" rtl="0">
              <a:lnSpc>
                <a:spcPct val="100000"/>
              </a:lnSpc>
              <a:spcBef>
                <a:spcPts val="0"/>
              </a:spcBef>
              <a:spcAft>
                <a:spcPts val="0"/>
              </a:spcAft>
              <a:buSzPts val="2400"/>
              <a:buFont typeface="Twentieth Century"/>
              <a:buChar char="•"/>
            </a:pPr>
            <a:r>
              <a:rPr lang="en-US" sz="2400" b="1">
                <a:solidFill>
                  <a:srgbClr val="DD8047"/>
                </a:solidFill>
              </a:rPr>
              <a:t>Auto detailing</a:t>
            </a:r>
            <a:r>
              <a:rPr lang="en-US" sz="2400">
                <a:solidFill>
                  <a:srgbClr val="DD8047"/>
                </a:solidFill>
              </a:rPr>
              <a:t> </a:t>
            </a:r>
            <a:r>
              <a:rPr lang="en-US" sz="2400">
                <a:solidFill>
                  <a:srgbClr val="1D2A53"/>
                </a:solidFill>
              </a:rPr>
              <a:t>for staff member</a:t>
            </a:r>
            <a:endParaRPr sz="2400">
              <a:solidFill>
                <a:srgbClr val="1D2A53"/>
              </a:solidFill>
            </a:endParaRPr>
          </a:p>
          <a:p>
            <a:pPr marL="457200" lvl="0" indent="-381000" algn="l" rtl="0">
              <a:lnSpc>
                <a:spcPct val="100000"/>
              </a:lnSpc>
              <a:spcBef>
                <a:spcPts val="0"/>
              </a:spcBef>
              <a:spcAft>
                <a:spcPts val="0"/>
              </a:spcAft>
              <a:buSzPts val="2400"/>
              <a:buFont typeface="Twentieth Century"/>
              <a:buChar char="•"/>
            </a:pPr>
            <a:r>
              <a:rPr lang="en-US" sz="2400" b="1">
                <a:solidFill>
                  <a:srgbClr val="DD8047"/>
                </a:solidFill>
              </a:rPr>
              <a:t>Starbucks</a:t>
            </a:r>
            <a:r>
              <a:rPr lang="en-US" sz="2400">
                <a:solidFill>
                  <a:srgbClr val="0000FF"/>
                </a:solidFill>
              </a:rPr>
              <a:t> </a:t>
            </a:r>
            <a:r>
              <a:rPr lang="en-US" sz="2400">
                <a:solidFill>
                  <a:srgbClr val="1D2A53"/>
                </a:solidFill>
              </a:rPr>
              <a:t>delivered to class</a:t>
            </a:r>
            <a:endParaRPr sz="2400">
              <a:solidFill>
                <a:srgbClr val="1D2A53"/>
              </a:solidFill>
            </a:endParaRPr>
          </a:p>
          <a:p>
            <a:pPr marL="457200" lvl="0" indent="-381000" algn="l" rtl="0">
              <a:lnSpc>
                <a:spcPct val="100000"/>
              </a:lnSpc>
              <a:spcBef>
                <a:spcPts val="0"/>
              </a:spcBef>
              <a:spcAft>
                <a:spcPts val="0"/>
              </a:spcAft>
              <a:buSzPts val="2400"/>
              <a:buFont typeface="Twentieth Century"/>
              <a:buChar char="•"/>
            </a:pPr>
            <a:r>
              <a:rPr lang="en-US" sz="2400" b="1">
                <a:solidFill>
                  <a:srgbClr val="DD8047"/>
                </a:solidFill>
              </a:rPr>
              <a:t>Reserved Parking Spot </a:t>
            </a:r>
            <a:r>
              <a:rPr lang="en-US" sz="2400">
                <a:solidFill>
                  <a:srgbClr val="1D2A53"/>
                </a:solidFill>
              </a:rPr>
              <a:t>(parking closest to school)</a:t>
            </a:r>
            <a:endParaRPr sz="2400">
              <a:solidFill>
                <a:srgbClr val="1D2A53"/>
              </a:solidFill>
            </a:endParaRPr>
          </a:p>
          <a:p>
            <a:pPr marL="457200" lvl="0" indent="-381000" algn="l" rtl="0">
              <a:lnSpc>
                <a:spcPct val="100000"/>
              </a:lnSpc>
              <a:spcBef>
                <a:spcPts val="0"/>
              </a:spcBef>
              <a:spcAft>
                <a:spcPts val="0"/>
              </a:spcAft>
              <a:buSzPts val="2400"/>
              <a:buFont typeface="Twentieth Century"/>
              <a:buChar char="•"/>
            </a:pPr>
            <a:r>
              <a:rPr lang="en-US" sz="2400" b="1">
                <a:solidFill>
                  <a:srgbClr val="DD8047"/>
                </a:solidFill>
              </a:rPr>
              <a:t>“Whale Done” Trophy</a:t>
            </a:r>
            <a:r>
              <a:rPr lang="en-US" sz="2400">
                <a:solidFill>
                  <a:srgbClr val="DD8047"/>
                </a:solidFill>
              </a:rPr>
              <a:t> </a:t>
            </a:r>
            <a:r>
              <a:rPr lang="en-US" sz="2400">
                <a:solidFill>
                  <a:srgbClr val="1D2A53"/>
                </a:solidFill>
              </a:rPr>
              <a:t>- The principal presents it to the first winner at the first faculty meeting, modeling how it was to be presented.  After that each winner looks for a colleague to whom the trophy can be given the next time</a:t>
            </a:r>
            <a:endParaRPr sz="2400">
              <a:solidFill>
                <a:srgbClr val="1D2A53"/>
              </a:solidFill>
            </a:endParaRPr>
          </a:p>
          <a:p>
            <a:pPr marL="457200" lvl="0" indent="-381000" algn="l" rtl="0">
              <a:lnSpc>
                <a:spcPct val="100000"/>
              </a:lnSpc>
              <a:spcBef>
                <a:spcPts val="0"/>
              </a:spcBef>
              <a:spcAft>
                <a:spcPts val="0"/>
              </a:spcAft>
              <a:buSzPts val="2400"/>
              <a:buFont typeface="Calibri"/>
              <a:buChar char="•"/>
            </a:pPr>
            <a:r>
              <a:rPr lang="en-US" sz="2400" b="1">
                <a:solidFill>
                  <a:srgbClr val="DD8047"/>
                </a:solidFill>
              </a:rPr>
              <a:t>Extra planning period coupon</a:t>
            </a:r>
            <a:endParaRPr sz="2400">
              <a:solidFill>
                <a:srgbClr val="1D2A53"/>
              </a:solidFill>
            </a:endParaRPr>
          </a:p>
          <a:p>
            <a:pPr marL="457200" lvl="0" indent="-381000" algn="l" rtl="0">
              <a:lnSpc>
                <a:spcPct val="100000"/>
              </a:lnSpc>
              <a:spcBef>
                <a:spcPts val="0"/>
              </a:spcBef>
              <a:spcAft>
                <a:spcPts val="0"/>
              </a:spcAft>
              <a:buSzPts val="2400"/>
              <a:buFont typeface="Twentieth Century"/>
              <a:buChar char="•"/>
            </a:pPr>
            <a:r>
              <a:rPr lang="en-US" sz="2400" b="1">
                <a:solidFill>
                  <a:srgbClr val="DD8047"/>
                </a:solidFill>
              </a:rPr>
              <a:t>Thank you cards</a:t>
            </a:r>
            <a:r>
              <a:rPr lang="en-US" sz="2400">
                <a:solidFill>
                  <a:srgbClr val="DD8047"/>
                </a:solidFill>
              </a:rPr>
              <a:t> </a:t>
            </a:r>
            <a:r>
              <a:rPr lang="en-US" sz="2400">
                <a:solidFill>
                  <a:srgbClr val="1D2A53"/>
                </a:solidFill>
              </a:rPr>
              <a:t>to teachers for support</a:t>
            </a:r>
            <a:endParaRPr sz="2400">
              <a:solidFill>
                <a:srgbClr val="1D2A53"/>
              </a:solidFill>
            </a:endParaRPr>
          </a:p>
          <a:p>
            <a:pPr marL="457200" lvl="0" indent="-381000" algn="l" rtl="0">
              <a:lnSpc>
                <a:spcPct val="100000"/>
              </a:lnSpc>
              <a:spcBef>
                <a:spcPts val="0"/>
              </a:spcBef>
              <a:spcAft>
                <a:spcPts val="0"/>
              </a:spcAft>
              <a:buClr>
                <a:srgbClr val="1D2A53"/>
              </a:buClr>
              <a:buSzPts val="2400"/>
              <a:buChar char="•"/>
            </a:pPr>
            <a:r>
              <a:rPr lang="en-US" sz="2400">
                <a:solidFill>
                  <a:srgbClr val="1D2A53"/>
                </a:solidFill>
              </a:rPr>
              <a:t>Celebrate Together-</a:t>
            </a:r>
            <a:r>
              <a:rPr lang="en-US" sz="2400" b="1">
                <a:solidFill>
                  <a:srgbClr val="DD8047"/>
                </a:solidFill>
              </a:rPr>
              <a:t>Bring Food</a:t>
            </a:r>
            <a:endParaRPr sz="2400" b="1">
              <a:solidFill>
                <a:srgbClr val="DD8047"/>
              </a:solidFill>
            </a:endParaRPr>
          </a:p>
          <a:p>
            <a:pPr marL="228600" marR="0" lvl="0" indent="0" algn="l" rtl="0">
              <a:lnSpc>
                <a:spcPct val="70000"/>
              </a:lnSpc>
              <a:spcBef>
                <a:spcPts val="592"/>
              </a:spcBef>
              <a:spcAft>
                <a:spcPts val="0"/>
              </a:spcAft>
              <a:buNone/>
            </a:pPr>
            <a:endParaRPr sz="3700"/>
          </a:p>
          <a:p>
            <a:pPr marL="457200" marR="0" lvl="0" indent="0" algn="l" rtl="0">
              <a:lnSpc>
                <a:spcPct val="70000"/>
              </a:lnSpc>
              <a:spcBef>
                <a:spcPts val="592"/>
              </a:spcBef>
              <a:spcAft>
                <a:spcPts val="0"/>
              </a:spcAft>
              <a:buNone/>
            </a:pPr>
            <a:endParaRPr sz="3559" i="0" u="none" strike="noStrike" cap="none">
              <a:solidFill>
                <a:schemeClr val="dk2"/>
              </a:solidFill>
            </a:endParaRPr>
          </a:p>
          <a:p>
            <a:pPr marL="457200" marR="0" lvl="0" indent="0" algn="l" rtl="0">
              <a:lnSpc>
                <a:spcPct val="70000"/>
              </a:lnSpc>
              <a:spcBef>
                <a:spcPts val="592"/>
              </a:spcBef>
              <a:spcAft>
                <a:spcPts val="0"/>
              </a:spcAft>
              <a:buNone/>
            </a:pPr>
            <a:endParaRPr sz="3559" i="0" u="none" strike="noStrike" cap="none">
              <a:solidFill>
                <a:schemeClr val="dk2"/>
              </a:solidFill>
            </a:endParaRPr>
          </a:p>
        </p:txBody>
      </p:sp>
      <p:pic>
        <p:nvPicPr>
          <p:cNvPr id="262" name="Google Shape;262;p34" descr="DSCN0099"/>
          <p:cNvPicPr preferRelativeResize="0"/>
          <p:nvPr/>
        </p:nvPicPr>
        <p:blipFill rotWithShape="1">
          <a:blip r:embed="rId3">
            <a:alphaModFix/>
          </a:blip>
          <a:srcRect/>
          <a:stretch/>
        </p:blipFill>
        <p:spPr>
          <a:xfrm rot="1221915">
            <a:off x="9920229" y="3498240"/>
            <a:ext cx="1442368" cy="1628942"/>
          </a:xfrm>
          <a:prstGeom prst="rect">
            <a:avLst/>
          </a:prstGeom>
          <a:noFill/>
          <a:ln w="12700" cap="flat" cmpd="sng">
            <a:solidFill>
              <a:srgbClr val="1D2A53"/>
            </a:solidFill>
            <a:prstDash val="solid"/>
            <a:miter lim="400000"/>
            <a:headEnd type="none" w="sm" len="sm"/>
            <a:tailEnd type="none" w="sm" len="sm"/>
          </a:ln>
          <a:effectLst>
            <a:outerShdw blurRad="292100" dist="139700" dir="2700000" rotWithShape="0">
              <a:srgbClr val="333333">
                <a:alpha val="64709"/>
              </a:srgbClr>
            </a:outerShdw>
          </a:effectLst>
        </p:spPr>
      </p:pic>
      <p:sp>
        <p:nvSpPr>
          <p:cNvPr id="263" name="Google Shape;263;p34"/>
          <p:cNvSpPr txBox="1"/>
          <p:nvPr/>
        </p:nvSpPr>
        <p:spPr>
          <a:xfrm>
            <a:off x="8115150" y="4711650"/>
            <a:ext cx="2170800" cy="861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2200">
                <a:latin typeface="Calibri"/>
                <a:ea typeface="Calibri"/>
                <a:cs typeface="Calibri"/>
                <a:sym typeface="Calibri"/>
              </a:rPr>
              <a:t>PBIS Tier 1 Team to Staff</a:t>
            </a:r>
            <a:endParaRPr sz="2200">
              <a:latin typeface="Calibri"/>
              <a:ea typeface="Calibri"/>
              <a:cs typeface="Calibri"/>
              <a:sym typeface="Calibri"/>
            </a:endParaRPr>
          </a:p>
        </p:txBody>
      </p:sp>
      <p:pic>
        <p:nvPicPr>
          <p:cNvPr id="264" name="Google Shape;264;p34" descr="2001_0413_194152AA"/>
          <p:cNvPicPr preferRelativeResize="0"/>
          <p:nvPr/>
        </p:nvPicPr>
        <p:blipFill rotWithShape="1">
          <a:blip r:embed="rId4">
            <a:alphaModFix/>
          </a:blip>
          <a:srcRect l="30598" t="7399" r="31640" b="7739"/>
          <a:stretch/>
        </p:blipFill>
        <p:spPr>
          <a:xfrm rot="-712782">
            <a:off x="8118579" y="1926009"/>
            <a:ext cx="1662299" cy="2642838"/>
          </a:xfrm>
          <a:prstGeom prst="rect">
            <a:avLst/>
          </a:prstGeom>
          <a:noFill/>
          <a:ln w="28575" cap="flat" cmpd="sng">
            <a:solidFill>
              <a:srgbClr val="1D2A53"/>
            </a:solidFill>
            <a:prstDash val="solid"/>
            <a:miter lim="400000"/>
            <a:headEnd type="none" w="sm" len="sm"/>
            <a:tailEnd type="none" w="sm" len="sm"/>
          </a:ln>
          <a:effectLst>
            <a:outerShdw blurRad="292100" dist="139700" dir="2700000" rotWithShape="0">
              <a:srgbClr val="333333">
                <a:alpha val="64709"/>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5"/>
          <p:cNvSpPr txBox="1">
            <a:spLocks noGrp="1"/>
          </p:cNvSpPr>
          <p:nvPr>
            <p:ph type="title"/>
          </p:nvPr>
        </p:nvSpPr>
        <p:spPr>
          <a:xfrm>
            <a:off x="3049275" y="162600"/>
            <a:ext cx="8990400" cy="915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3960"/>
              <a:buFont typeface="Questrial"/>
              <a:buNone/>
            </a:pPr>
            <a:r>
              <a:rPr lang="en-US" sz="3359" b="1"/>
              <a:t>Concrete symbols can strengthen your feedback, </a:t>
            </a:r>
            <a:endParaRPr sz="3359" b="1"/>
          </a:p>
          <a:p>
            <a:pPr marL="0" marR="0" lvl="0" indent="0" algn="l" rtl="0">
              <a:spcBef>
                <a:spcPts val="0"/>
              </a:spcBef>
              <a:spcAft>
                <a:spcPts val="0"/>
              </a:spcAft>
              <a:buClr>
                <a:schemeClr val="dk2"/>
              </a:buClr>
              <a:buSzPts val="3960"/>
              <a:buFont typeface="Questrial"/>
              <a:buNone/>
            </a:pPr>
            <a:r>
              <a:rPr lang="en-US" sz="3359" b="1"/>
              <a:t>but remember…</a:t>
            </a:r>
            <a:endParaRPr sz="3359" b="1"/>
          </a:p>
        </p:txBody>
      </p:sp>
      <p:sp>
        <p:nvSpPr>
          <p:cNvPr id="271" name="Google Shape;271;p35"/>
          <p:cNvSpPr/>
          <p:nvPr/>
        </p:nvSpPr>
        <p:spPr>
          <a:xfrm>
            <a:off x="3049275" y="1403700"/>
            <a:ext cx="5571000" cy="53019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rgbClr val="F1C232"/>
                </a:solidFill>
                <a:latin typeface="Calibri"/>
                <a:ea typeface="Calibri"/>
                <a:cs typeface="Calibri"/>
                <a:sym typeface="Calibri"/>
              </a:rPr>
              <a:t>What really matters is the positive interaction, to connection. Positive Connections on the outside build neural connections on the inside.</a:t>
            </a:r>
            <a:endParaRPr sz="3500" b="1">
              <a:solidFill>
                <a:srgbClr val="F1C232"/>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6"/>
          <p:cNvSpPr txBox="1">
            <a:spLocks noGrp="1"/>
          </p:cNvSpPr>
          <p:nvPr>
            <p:ph type="title"/>
          </p:nvPr>
        </p:nvSpPr>
        <p:spPr>
          <a:xfrm>
            <a:off x="2943825" y="221450"/>
            <a:ext cx="9018300" cy="915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3563"/>
              <a:buFont typeface="Questrial"/>
              <a:buNone/>
            </a:pPr>
            <a:r>
              <a:rPr lang="en-US" sz="3080" b="1"/>
              <a:t>Team Implementation Planning </a:t>
            </a:r>
            <a:endParaRPr sz="3530" b="1"/>
          </a:p>
        </p:txBody>
      </p:sp>
      <p:sp>
        <p:nvSpPr>
          <p:cNvPr id="279" name="Google Shape;279;p36"/>
          <p:cNvSpPr txBox="1"/>
          <p:nvPr/>
        </p:nvSpPr>
        <p:spPr>
          <a:xfrm>
            <a:off x="615175" y="1485575"/>
            <a:ext cx="5634600" cy="4327500"/>
          </a:xfrm>
          <a:prstGeom prst="rect">
            <a:avLst/>
          </a:prstGeom>
          <a:noFill/>
          <a:ln>
            <a:noFill/>
          </a:ln>
        </p:spPr>
        <p:txBody>
          <a:bodyPr spcFirstLastPara="1" wrap="square" lIns="91425" tIns="45700" rIns="91425" bIns="45700" anchor="t" anchorCtr="0">
            <a:noAutofit/>
          </a:bodyPr>
          <a:lstStyle/>
          <a:p>
            <a:pPr marL="0" lvl="0" indent="0" algn="l" rtl="0">
              <a:spcBef>
                <a:spcPts val="560"/>
              </a:spcBef>
              <a:spcAft>
                <a:spcPts val="0"/>
              </a:spcAft>
              <a:buNone/>
            </a:pPr>
            <a:endParaRPr sz="3300">
              <a:solidFill>
                <a:srgbClr val="1D2A53"/>
              </a:solidFill>
              <a:latin typeface="Calibri"/>
              <a:ea typeface="Calibri"/>
              <a:cs typeface="Calibri"/>
              <a:sym typeface="Calibri"/>
            </a:endParaRPr>
          </a:p>
          <a:p>
            <a:pPr marL="457200" lvl="0" indent="-450850" algn="l" rtl="0">
              <a:spcBef>
                <a:spcPts val="0"/>
              </a:spcBef>
              <a:spcAft>
                <a:spcPts val="0"/>
              </a:spcAft>
              <a:buClr>
                <a:srgbClr val="1D2A53"/>
              </a:buClr>
              <a:buSzPts val="3500"/>
              <a:buFont typeface="Calibri"/>
              <a:buChar char="●"/>
            </a:pPr>
            <a:r>
              <a:rPr lang="en-US" sz="3500">
                <a:solidFill>
                  <a:srgbClr val="1D2A53"/>
                </a:solidFill>
                <a:latin typeface="Calibri"/>
                <a:ea typeface="Calibri"/>
                <a:cs typeface="Calibri"/>
                <a:sym typeface="Calibri"/>
              </a:rPr>
              <a:t>Quick Read and Think</a:t>
            </a:r>
            <a:endParaRPr sz="3500">
              <a:solidFill>
                <a:srgbClr val="1D2A53"/>
              </a:solidFill>
              <a:latin typeface="Calibri"/>
              <a:ea typeface="Calibri"/>
              <a:cs typeface="Calibri"/>
              <a:sym typeface="Calibri"/>
            </a:endParaRPr>
          </a:p>
          <a:p>
            <a:pPr marL="914400" lvl="1" indent="-419100" algn="l" rtl="0">
              <a:spcBef>
                <a:spcPts val="0"/>
              </a:spcBef>
              <a:spcAft>
                <a:spcPts val="0"/>
              </a:spcAft>
              <a:buClr>
                <a:srgbClr val="1D2A53"/>
              </a:buClr>
              <a:buSzPts val="3000"/>
              <a:buFont typeface="Calibri"/>
              <a:buChar char="○"/>
            </a:pPr>
            <a:r>
              <a:rPr lang="en-US" sz="3000">
                <a:solidFill>
                  <a:srgbClr val="1D2A53"/>
                </a:solidFill>
                <a:latin typeface="Calibri"/>
                <a:ea typeface="Calibri"/>
                <a:cs typeface="Calibri"/>
                <a:sym typeface="Calibri"/>
              </a:rPr>
              <a:t>Read through the Frequently Asked Questions Handout.</a:t>
            </a:r>
            <a:endParaRPr sz="3000">
              <a:solidFill>
                <a:srgbClr val="1D2A53"/>
              </a:solidFill>
              <a:latin typeface="Calibri"/>
              <a:ea typeface="Calibri"/>
              <a:cs typeface="Calibri"/>
              <a:sym typeface="Calibri"/>
            </a:endParaRPr>
          </a:p>
          <a:p>
            <a:pPr marL="914400" lvl="1" indent="-419100" algn="l" rtl="0">
              <a:spcBef>
                <a:spcPts val="0"/>
              </a:spcBef>
              <a:spcAft>
                <a:spcPts val="0"/>
              </a:spcAft>
              <a:buClr>
                <a:srgbClr val="1D2A53"/>
              </a:buClr>
              <a:buSzPts val="3000"/>
              <a:buFont typeface="Calibri"/>
              <a:buChar char="○"/>
            </a:pPr>
            <a:r>
              <a:rPr lang="en-US" sz="3000">
                <a:solidFill>
                  <a:srgbClr val="1D2A53"/>
                </a:solidFill>
                <a:latin typeface="Calibri"/>
                <a:ea typeface="Calibri"/>
                <a:cs typeface="Calibri"/>
                <a:sym typeface="Calibri"/>
              </a:rPr>
              <a:t>What thoughts or questions did you have as you read?</a:t>
            </a:r>
            <a:endParaRPr sz="3000">
              <a:solidFill>
                <a:srgbClr val="1D2A53"/>
              </a:solidFill>
              <a:latin typeface="Calibri"/>
              <a:ea typeface="Calibri"/>
              <a:cs typeface="Calibri"/>
              <a:sym typeface="Calibri"/>
            </a:endParaRPr>
          </a:p>
          <a:p>
            <a:pPr marL="457200" lvl="0" indent="-450850" algn="l" rtl="0">
              <a:spcBef>
                <a:spcPts val="0"/>
              </a:spcBef>
              <a:spcAft>
                <a:spcPts val="0"/>
              </a:spcAft>
              <a:buClr>
                <a:srgbClr val="1D2A53"/>
              </a:buClr>
              <a:buSzPts val="3500"/>
              <a:buFont typeface="Calibri"/>
              <a:buChar char="●"/>
            </a:pPr>
            <a:r>
              <a:rPr lang="en-US" sz="3500">
                <a:solidFill>
                  <a:srgbClr val="1D2A53"/>
                </a:solidFill>
                <a:latin typeface="Calibri"/>
                <a:ea typeface="Calibri"/>
                <a:cs typeface="Calibri"/>
                <a:sym typeface="Calibri"/>
              </a:rPr>
              <a:t>Table Talk and Share your thoughts/questions.</a:t>
            </a:r>
            <a:endParaRPr sz="3500">
              <a:solidFill>
                <a:srgbClr val="1D2A53"/>
              </a:solidFill>
              <a:latin typeface="Calibri"/>
              <a:ea typeface="Calibri"/>
              <a:cs typeface="Calibri"/>
              <a:sym typeface="Calibri"/>
            </a:endParaRPr>
          </a:p>
          <a:p>
            <a:pPr marL="457200" lvl="0" indent="-438150" algn="l" rtl="0">
              <a:spcBef>
                <a:spcPts val="0"/>
              </a:spcBef>
              <a:spcAft>
                <a:spcPts val="0"/>
              </a:spcAft>
              <a:buClr>
                <a:srgbClr val="1D2A53"/>
              </a:buClr>
              <a:buSzPts val="3300"/>
              <a:buFont typeface="Calibri"/>
              <a:buChar char="●"/>
            </a:pPr>
            <a:r>
              <a:rPr lang="en-US" sz="3300">
                <a:solidFill>
                  <a:srgbClr val="1D2A53"/>
                </a:solidFill>
                <a:latin typeface="Calibri"/>
                <a:ea typeface="Calibri"/>
                <a:cs typeface="Calibri"/>
                <a:sym typeface="Calibri"/>
              </a:rPr>
              <a:t>Talk with your team about it.</a:t>
            </a:r>
            <a:endParaRPr sz="3500">
              <a:solidFill>
                <a:srgbClr val="1D2A53"/>
              </a:solidFill>
              <a:latin typeface="Calibri"/>
              <a:ea typeface="Calibri"/>
              <a:cs typeface="Calibri"/>
              <a:sym typeface="Calibri"/>
            </a:endParaRPr>
          </a:p>
          <a:p>
            <a:pPr marL="457200" lvl="0" indent="0" algn="l" rtl="0">
              <a:spcBef>
                <a:spcPts val="560"/>
              </a:spcBef>
              <a:spcAft>
                <a:spcPts val="0"/>
              </a:spcAft>
              <a:buNone/>
            </a:pPr>
            <a:endParaRPr sz="3300">
              <a:solidFill>
                <a:srgbClr val="1D2A53"/>
              </a:solidFill>
              <a:latin typeface="Calibri"/>
              <a:ea typeface="Calibri"/>
              <a:cs typeface="Calibri"/>
              <a:sym typeface="Calibri"/>
            </a:endParaRPr>
          </a:p>
        </p:txBody>
      </p:sp>
      <p:pic>
        <p:nvPicPr>
          <p:cNvPr id="280" name="Google Shape;280;p36" descr="A screenshot of a cell phone&#10;&#10;Description automatically generated"/>
          <p:cNvPicPr preferRelativeResize="0"/>
          <p:nvPr/>
        </p:nvPicPr>
        <p:blipFill rotWithShape="1">
          <a:blip r:embed="rId3">
            <a:alphaModFix/>
          </a:blip>
          <a:srcRect l="3830" t="-2120" r="-3829" b="2119"/>
          <a:stretch/>
        </p:blipFill>
        <p:spPr>
          <a:xfrm>
            <a:off x="7341138" y="1848813"/>
            <a:ext cx="3861525" cy="3601024"/>
          </a:xfrm>
          <a:prstGeom prst="rect">
            <a:avLst/>
          </a:prstGeom>
          <a:noFill/>
          <a:ln>
            <a:noFill/>
          </a:ln>
        </p:spPr>
      </p:pic>
      <p:sp>
        <p:nvSpPr>
          <p:cNvPr id="281" name="Google Shape;281;p36"/>
          <p:cNvSpPr txBox="1"/>
          <p:nvPr/>
        </p:nvSpPr>
        <p:spPr>
          <a:xfrm>
            <a:off x="6403725" y="5198350"/>
            <a:ext cx="5634600" cy="91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700" u="sng">
                <a:solidFill>
                  <a:schemeClr val="hlink"/>
                </a:solidFill>
                <a:latin typeface="Twentieth Century"/>
                <a:ea typeface="Twentieth Century"/>
                <a:cs typeface="Twentieth Century"/>
                <a:sym typeface="Twentieth Century"/>
                <a:hlinkClick r:id="rId4"/>
              </a:rPr>
              <a:t>Frequently Asked Questions about Recognition</a:t>
            </a:r>
            <a:endParaRPr sz="27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7"/>
          <p:cNvSpPr txBox="1">
            <a:spLocks noGrp="1"/>
          </p:cNvSpPr>
          <p:nvPr>
            <p:ph type="title"/>
          </p:nvPr>
        </p:nvSpPr>
        <p:spPr>
          <a:xfrm>
            <a:off x="2953121" y="229225"/>
            <a:ext cx="8989800" cy="914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500" b="1"/>
              <a:t>Guidelines for School wide Recognition</a:t>
            </a:r>
            <a:endParaRPr sz="3500" b="1"/>
          </a:p>
        </p:txBody>
      </p:sp>
      <p:sp>
        <p:nvSpPr>
          <p:cNvPr id="288" name="Google Shape;288;p37"/>
          <p:cNvSpPr txBox="1">
            <a:spLocks noGrp="1"/>
          </p:cNvSpPr>
          <p:nvPr>
            <p:ph type="body" idx="1"/>
          </p:nvPr>
        </p:nvSpPr>
        <p:spPr>
          <a:xfrm>
            <a:off x="614725" y="1825625"/>
            <a:ext cx="11142000" cy="4895700"/>
          </a:xfrm>
          <a:prstGeom prst="rect">
            <a:avLst/>
          </a:prstGeom>
        </p:spPr>
        <p:txBody>
          <a:bodyPr spcFirstLastPara="1" wrap="square" lIns="91425" tIns="45700" rIns="91425" bIns="45700" anchor="t" anchorCtr="0">
            <a:noAutofit/>
          </a:bodyPr>
          <a:lstStyle/>
          <a:p>
            <a:pPr marL="0" lvl="0" indent="0" algn="l" rtl="0">
              <a:lnSpc>
                <a:spcPct val="70000"/>
              </a:lnSpc>
              <a:spcBef>
                <a:spcPts val="0"/>
              </a:spcBef>
              <a:spcAft>
                <a:spcPts val="0"/>
              </a:spcAft>
              <a:buNone/>
            </a:pPr>
            <a:r>
              <a:rPr lang="en-US" sz="3000" b="1">
                <a:solidFill>
                  <a:srgbClr val="1D2A53"/>
                </a:solidFill>
              </a:rPr>
              <a:t>Recognition is about providing positive feedback for </a:t>
            </a:r>
            <a:r>
              <a:rPr lang="en-US" sz="3000" b="1" u="sng">
                <a:solidFill>
                  <a:srgbClr val="1D2A53"/>
                </a:solidFill>
              </a:rPr>
              <a:t>EVERY</a:t>
            </a:r>
            <a:r>
              <a:rPr lang="en-US" sz="3000" b="1">
                <a:solidFill>
                  <a:srgbClr val="1D2A53"/>
                </a:solidFill>
              </a:rPr>
              <a:t> student! </a:t>
            </a:r>
            <a:endParaRPr sz="3000" b="1">
              <a:solidFill>
                <a:srgbClr val="1D2A53"/>
              </a:solidFill>
            </a:endParaRPr>
          </a:p>
          <a:p>
            <a:pPr marL="457200" lvl="0" indent="0" algn="l" rtl="0">
              <a:lnSpc>
                <a:spcPct val="70000"/>
              </a:lnSpc>
              <a:spcBef>
                <a:spcPts val="0"/>
              </a:spcBef>
              <a:spcAft>
                <a:spcPts val="0"/>
              </a:spcAft>
              <a:buNone/>
            </a:pPr>
            <a:endParaRPr sz="3400">
              <a:solidFill>
                <a:srgbClr val="1D2A53"/>
              </a:solidFill>
            </a:endParaRPr>
          </a:p>
          <a:p>
            <a:pPr marL="457200" lvl="0" indent="-431800" algn="l" rtl="0">
              <a:lnSpc>
                <a:spcPct val="70000"/>
              </a:lnSpc>
              <a:spcBef>
                <a:spcPts val="0"/>
              </a:spcBef>
              <a:spcAft>
                <a:spcPts val="0"/>
              </a:spcAft>
              <a:buClr>
                <a:srgbClr val="1D2A53"/>
              </a:buClr>
              <a:buSzPts val="3200"/>
              <a:buChar char="•"/>
            </a:pPr>
            <a:r>
              <a:rPr lang="en-US" sz="3200">
                <a:solidFill>
                  <a:srgbClr val="1D2A53"/>
                </a:solidFill>
              </a:rPr>
              <a:t>Recognize the </a:t>
            </a:r>
            <a:r>
              <a:rPr lang="en-US" sz="3200" b="1" u="sng">
                <a:solidFill>
                  <a:srgbClr val="1D2A53"/>
                </a:solidFill>
              </a:rPr>
              <a:t>behavior &amp; connect </a:t>
            </a:r>
            <a:r>
              <a:rPr lang="en-US" sz="3200">
                <a:solidFill>
                  <a:srgbClr val="1D2A53"/>
                </a:solidFill>
              </a:rPr>
              <a:t>to SW expectation</a:t>
            </a:r>
            <a:endParaRPr sz="3200">
              <a:solidFill>
                <a:srgbClr val="1D2A53"/>
              </a:solidFill>
            </a:endParaRPr>
          </a:p>
          <a:p>
            <a:pPr marL="457200" lvl="0" indent="0" algn="l" rtl="0">
              <a:lnSpc>
                <a:spcPct val="70000"/>
              </a:lnSpc>
              <a:spcBef>
                <a:spcPts val="0"/>
              </a:spcBef>
              <a:spcAft>
                <a:spcPts val="0"/>
              </a:spcAft>
              <a:buNone/>
            </a:pPr>
            <a:endParaRPr sz="3200">
              <a:solidFill>
                <a:srgbClr val="1D2A53"/>
              </a:solidFill>
            </a:endParaRPr>
          </a:p>
          <a:p>
            <a:pPr marL="457200" lvl="0" indent="-431800" algn="l" rtl="0">
              <a:lnSpc>
                <a:spcPct val="70000"/>
              </a:lnSpc>
              <a:spcBef>
                <a:spcPts val="0"/>
              </a:spcBef>
              <a:spcAft>
                <a:spcPts val="0"/>
              </a:spcAft>
              <a:buSzPts val="3200"/>
              <a:buChar char="•"/>
            </a:pPr>
            <a:r>
              <a:rPr lang="en-US" sz="3200">
                <a:solidFill>
                  <a:srgbClr val="1D2A53"/>
                </a:solidFill>
              </a:rPr>
              <a:t>Recognition</a:t>
            </a:r>
            <a:r>
              <a:rPr lang="en-US" sz="3200">
                <a:solidFill>
                  <a:srgbClr val="3C8A9E"/>
                </a:solidFill>
              </a:rPr>
              <a:t> </a:t>
            </a:r>
            <a:r>
              <a:rPr lang="en-US" sz="3200" b="1" u="sng">
                <a:solidFill>
                  <a:srgbClr val="1D2A53"/>
                </a:solidFill>
              </a:rPr>
              <a:t>closely follows </a:t>
            </a:r>
            <a:r>
              <a:rPr lang="en-US" sz="3200">
                <a:solidFill>
                  <a:srgbClr val="1D2A53"/>
                </a:solidFill>
              </a:rPr>
              <a:t>the desired behavior</a:t>
            </a:r>
            <a:endParaRPr sz="3200">
              <a:solidFill>
                <a:srgbClr val="1D2A53"/>
              </a:solidFill>
            </a:endParaRPr>
          </a:p>
          <a:p>
            <a:pPr marL="457200" lvl="0" indent="0" algn="l" rtl="0">
              <a:lnSpc>
                <a:spcPct val="70000"/>
              </a:lnSpc>
              <a:spcBef>
                <a:spcPts val="0"/>
              </a:spcBef>
              <a:spcAft>
                <a:spcPts val="0"/>
              </a:spcAft>
              <a:buNone/>
            </a:pPr>
            <a:endParaRPr sz="3200">
              <a:solidFill>
                <a:srgbClr val="1D2A53"/>
              </a:solidFill>
            </a:endParaRPr>
          </a:p>
          <a:p>
            <a:pPr marL="457200" lvl="0" indent="-431800" algn="l" rtl="0">
              <a:lnSpc>
                <a:spcPct val="70000"/>
              </a:lnSpc>
              <a:spcBef>
                <a:spcPts val="0"/>
              </a:spcBef>
              <a:spcAft>
                <a:spcPts val="0"/>
              </a:spcAft>
              <a:buClr>
                <a:srgbClr val="1D2A53"/>
              </a:buClr>
              <a:buSzPts val="3200"/>
              <a:buChar char="•"/>
            </a:pPr>
            <a:r>
              <a:rPr lang="en-US" sz="3200">
                <a:solidFill>
                  <a:srgbClr val="1D2A53"/>
                </a:solidFill>
              </a:rPr>
              <a:t>Include the </a:t>
            </a:r>
            <a:r>
              <a:rPr lang="en-US" sz="3200" b="1" u="sng">
                <a:solidFill>
                  <a:srgbClr val="1D2A53"/>
                </a:solidFill>
              </a:rPr>
              <a:t>students</a:t>
            </a:r>
            <a:r>
              <a:rPr lang="en-US" sz="3200">
                <a:solidFill>
                  <a:srgbClr val="1D2A53"/>
                </a:solidFill>
              </a:rPr>
              <a:t> in identifying deliver of recognition</a:t>
            </a:r>
            <a:endParaRPr sz="3200" b="1">
              <a:solidFill>
                <a:srgbClr val="1D2A53"/>
              </a:solidFill>
            </a:endParaRPr>
          </a:p>
          <a:p>
            <a:pPr marL="457200" lvl="0" indent="0" algn="l" rtl="0">
              <a:lnSpc>
                <a:spcPct val="70000"/>
              </a:lnSpc>
              <a:spcBef>
                <a:spcPts val="0"/>
              </a:spcBef>
              <a:spcAft>
                <a:spcPts val="0"/>
              </a:spcAft>
              <a:buNone/>
            </a:pPr>
            <a:endParaRPr sz="3200" b="1">
              <a:solidFill>
                <a:srgbClr val="1D2A53"/>
              </a:solidFill>
            </a:endParaRPr>
          </a:p>
          <a:p>
            <a:pPr marL="457200" lvl="0" indent="-431800" algn="l" rtl="0">
              <a:lnSpc>
                <a:spcPct val="70000"/>
              </a:lnSpc>
              <a:spcBef>
                <a:spcPts val="0"/>
              </a:spcBef>
              <a:spcAft>
                <a:spcPts val="0"/>
              </a:spcAft>
              <a:buClr>
                <a:srgbClr val="1D2A53"/>
              </a:buClr>
              <a:buSzPts val="3200"/>
              <a:buChar char="•"/>
            </a:pPr>
            <a:r>
              <a:rPr lang="en-US" sz="3200">
                <a:solidFill>
                  <a:srgbClr val="1D2A53"/>
                </a:solidFill>
              </a:rPr>
              <a:t>Create a </a:t>
            </a:r>
            <a:r>
              <a:rPr lang="en-US" sz="3200" b="1" u="sng">
                <a:solidFill>
                  <a:srgbClr val="1D2A53"/>
                </a:solidFill>
              </a:rPr>
              <a:t>system</a:t>
            </a:r>
            <a:r>
              <a:rPr lang="en-US" sz="3200">
                <a:solidFill>
                  <a:srgbClr val="1D2A53"/>
                </a:solidFill>
              </a:rPr>
              <a:t> that is </a:t>
            </a:r>
            <a:r>
              <a:rPr lang="en-US" sz="3200" b="1" u="sng">
                <a:solidFill>
                  <a:srgbClr val="1D2A53"/>
                </a:solidFill>
              </a:rPr>
              <a:t>easy</a:t>
            </a:r>
            <a:r>
              <a:rPr lang="en-US" sz="3200">
                <a:solidFill>
                  <a:srgbClr val="1D2A53"/>
                </a:solidFill>
              </a:rPr>
              <a:t> to implement consistently across the school campus</a:t>
            </a:r>
            <a:endParaRPr sz="3200">
              <a:solidFill>
                <a:srgbClr val="1D2A53"/>
              </a:solidFill>
            </a:endParaRPr>
          </a:p>
          <a:p>
            <a:pPr marL="457200" lvl="0" indent="0" algn="l" rtl="0">
              <a:lnSpc>
                <a:spcPct val="70000"/>
              </a:lnSpc>
              <a:spcBef>
                <a:spcPts val="0"/>
              </a:spcBef>
              <a:spcAft>
                <a:spcPts val="0"/>
              </a:spcAft>
              <a:buNone/>
            </a:pPr>
            <a:endParaRPr sz="3200">
              <a:solidFill>
                <a:srgbClr val="1D2A53"/>
              </a:solidFill>
            </a:endParaRPr>
          </a:p>
          <a:p>
            <a:pPr marL="457200" lvl="0" indent="-431800" algn="l" rtl="0">
              <a:lnSpc>
                <a:spcPct val="70000"/>
              </a:lnSpc>
              <a:spcBef>
                <a:spcPts val="0"/>
              </a:spcBef>
              <a:spcAft>
                <a:spcPts val="0"/>
              </a:spcAft>
              <a:buClr>
                <a:srgbClr val="1D2A53"/>
              </a:buClr>
              <a:buSzPts val="3200"/>
              <a:buChar char="•"/>
            </a:pPr>
            <a:r>
              <a:rPr lang="en-US" sz="3200">
                <a:solidFill>
                  <a:srgbClr val="1D2A53"/>
                </a:solidFill>
              </a:rPr>
              <a:t>Create a </a:t>
            </a:r>
            <a:r>
              <a:rPr lang="en-US" sz="3200" b="1">
                <a:solidFill>
                  <a:srgbClr val="1D2A53"/>
                </a:solidFill>
              </a:rPr>
              <a:t>communication</a:t>
            </a:r>
            <a:r>
              <a:rPr lang="en-US" sz="3200">
                <a:solidFill>
                  <a:srgbClr val="1D2A53"/>
                </a:solidFill>
              </a:rPr>
              <a:t> plan</a:t>
            </a:r>
            <a:endParaRPr sz="3200">
              <a:solidFill>
                <a:srgbClr val="1D2A53"/>
              </a:solidFill>
            </a:endParaRPr>
          </a:p>
          <a:p>
            <a:pPr marL="0" lvl="0" indent="0" algn="l" rtl="0">
              <a:lnSpc>
                <a:spcPct val="70000"/>
              </a:lnSpc>
              <a:spcBef>
                <a:spcPts val="0"/>
              </a:spcBef>
              <a:spcAft>
                <a:spcPts val="0"/>
              </a:spcAft>
              <a:buNone/>
            </a:pPr>
            <a:endParaRPr sz="3500" b="1"/>
          </a:p>
        </p:txBody>
      </p:sp>
      <p:sp>
        <p:nvSpPr>
          <p:cNvPr id="289" name="Google Shape;289;p37"/>
          <p:cNvSpPr txBox="1">
            <a:spLocks noGrp="1"/>
          </p:cNvSpPr>
          <p:nvPr>
            <p:ph type="sldNum" idx="12"/>
          </p:nvPr>
        </p:nvSpPr>
        <p:spPr>
          <a:xfrm>
            <a:off x="9891132" y="6356350"/>
            <a:ext cx="14628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xfrm>
            <a:off x="3099222" y="350825"/>
            <a:ext cx="8397900" cy="620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1D2A53"/>
              </a:buClr>
              <a:buSzPts val="4800"/>
              <a:buFont typeface="Calibri"/>
              <a:buNone/>
            </a:pPr>
            <a:r>
              <a:rPr lang="en-US" sz="3900" b="1"/>
              <a:t>Learning Expectations</a:t>
            </a:r>
            <a:endParaRPr sz="3100" b="1" i="0" u="none" strike="noStrike" cap="none"/>
          </a:p>
        </p:txBody>
      </p:sp>
      <p:graphicFrame>
        <p:nvGraphicFramePr>
          <p:cNvPr id="131" name="Google Shape;131;p20" descr="There are two columns labeled Expectation and Behavior.&#10;1. Be responsible: Make yourself comfortable, take care of your needs (water, food, restroom etc.), action plan to implement what you are learning, follow through on your action items.&#10;2. Be Respectful: turn cell phones off or to vibrate, listen attentively while others are speaking, have only training materials up on your computer/tablet/phone.&#10;3. Be Engaged: Ask what you need to know to understand and contribute, contribute to the group by sharing relebant information and ideas" title="Expectatations and Behaviors "/>
          <p:cNvGraphicFramePr/>
          <p:nvPr>
            <p:extLst>
              <p:ext uri="{D42A27DB-BD31-4B8C-83A1-F6EECF244321}">
                <p14:modId xmlns:p14="http://schemas.microsoft.com/office/powerpoint/2010/main" val="3215990589"/>
              </p:ext>
            </p:extLst>
          </p:nvPr>
        </p:nvGraphicFramePr>
        <p:xfrm>
          <a:off x="306139" y="1327704"/>
          <a:ext cx="11614075" cy="5485605"/>
        </p:xfrm>
        <a:graphic>
          <a:graphicData uri="http://schemas.openxmlformats.org/drawingml/2006/table">
            <a:tbl>
              <a:tblPr firstRow="1">
                <a:noFill/>
                <a:tableStyleId>{F85B1F3E-EB02-42D1-858B-D41DCC9CC5B2}</a:tableStyleId>
              </a:tblPr>
              <a:tblGrid>
                <a:gridCol w="3083375">
                  <a:extLst>
                    <a:ext uri="{9D8B030D-6E8A-4147-A177-3AD203B41FA5}">
                      <a16:colId xmlns:a16="http://schemas.microsoft.com/office/drawing/2014/main" val="20000"/>
                    </a:ext>
                  </a:extLst>
                </a:gridCol>
                <a:gridCol w="8530700">
                  <a:extLst>
                    <a:ext uri="{9D8B030D-6E8A-4147-A177-3AD203B41FA5}">
                      <a16:colId xmlns:a16="http://schemas.microsoft.com/office/drawing/2014/main" val="20001"/>
                    </a:ext>
                  </a:extLst>
                </a:gridCol>
              </a:tblGrid>
              <a:tr h="552675">
                <a:tc>
                  <a:txBody>
                    <a:bodyPr/>
                    <a:lstStyle/>
                    <a:p>
                      <a:pPr marL="457200" marR="0" lvl="0" indent="-457200" algn="ctr" rtl="0">
                        <a:lnSpc>
                          <a:spcPct val="100000"/>
                        </a:lnSpc>
                        <a:spcBef>
                          <a:spcPts val="0"/>
                        </a:spcBef>
                        <a:spcAft>
                          <a:spcPts val="0"/>
                        </a:spcAft>
                        <a:buClr>
                          <a:srgbClr val="FFFFFF"/>
                        </a:buClr>
                        <a:buSzPts val="3200"/>
                        <a:buFont typeface="Calibri"/>
                        <a:buNone/>
                      </a:pPr>
                      <a:r>
                        <a:rPr lang="en-US" sz="3200" b="1" i="0" u="none" strike="noStrike" cap="none">
                          <a:solidFill>
                            <a:srgbClr val="FFFFFF"/>
                          </a:solidFill>
                          <a:latin typeface="Calibri"/>
                          <a:ea typeface="Calibri"/>
                          <a:cs typeface="Calibri"/>
                          <a:sym typeface="Calibri"/>
                        </a:rPr>
                        <a:t>EXPECTATION</a:t>
                      </a:r>
                      <a:endParaRPr sz="1900"/>
                    </a:p>
                  </a:txBody>
                  <a:tcPr marL="117600" marR="117600" marT="60975" marB="609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3"/>
                    </a:solidFill>
                  </a:tcPr>
                </a:tc>
                <a:tc>
                  <a:txBody>
                    <a:bodyPr/>
                    <a:lstStyle/>
                    <a:p>
                      <a:pPr marL="457200" marR="0" lvl="0" indent="-457200" algn="ctr" rtl="0">
                        <a:lnSpc>
                          <a:spcPct val="100000"/>
                        </a:lnSpc>
                        <a:spcBef>
                          <a:spcPts val="0"/>
                        </a:spcBef>
                        <a:spcAft>
                          <a:spcPts val="0"/>
                        </a:spcAft>
                        <a:buClr>
                          <a:srgbClr val="FFFFFF"/>
                        </a:buClr>
                        <a:buSzPts val="3200"/>
                        <a:buFont typeface="Calibri"/>
                        <a:buNone/>
                      </a:pPr>
                      <a:r>
                        <a:rPr lang="en-US" sz="3200" b="1" i="0" u="none" strike="noStrike" cap="none" dirty="0">
                          <a:solidFill>
                            <a:srgbClr val="FFFFFF"/>
                          </a:solidFill>
                          <a:latin typeface="Calibri"/>
                          <a:ea typeface="Calibri"/>
                          <a:cs typeface="Calibri"/>
                          <a:sym typeface="Calibri"/>
                        </a:rPr>
                        <a:t>BEHAVIOR</a:t>
                      </a:r>
                      <a:endParaRPr sz="1900" dirty="0"/>
                    </a:p>
                  </a:txBody>
                  <a:tcPr marL="117600" marR="117600" marT="60975" marB="609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3"/>
                    </a:solidFill>
                  </a:tcPr>
                </a:tc>
                <a:extLst>
                  <a:ext uri="{0D108BD9-81ED-4DB2-BD59-A6C34878D82A}">
                    <a16:rowId xmlns:a16="http://schemas.microsoft.com/office/drawing/2014/main" val="10000"/>
                  </a:ext>
                </a:extLst>
              </a:tr>
              <a:tr h="1680725">
                <a:tc>
                  <a:txBody>
                    <a:bodyPr/>
                    <a:lstStyle/>
                    <a:p>
                      <a:pPr marL="457200" marR="0" lvl="0" indent="-457200" algn="ctr" rtl="0">
                        <a:lnSpc>
                          <a:spcPct val="100000"/>
                        </a:lnSpc>
                        <a:spcBef>
                          <a:spcPts val="0"/>
                        </a:spcBef>
                        <a:spcAft>
                          <a:spcPts val="0"/>
                        </a:spcAft>
                        <a:buClr>
                          <a:srgbClr val="1D2A53"/>
                        </a:buClr>
                        <a:buSzPts val="2900"/>
                        <a:buFont typeface="Calibri"/>
                        <a:buNone/>
                      </a:pPr>
                      <a:r>
                        <a:rPr lang="en-US" sz="2500" b="1" i="0" u="none" strike="noStrike" cap="none">
                          <a:solidFill>
                            <a:srgbClr val="1D2A53"/>
                          </a:solidFill>
                          <a:latin typeface="Calibri"/>
                          <a:ea typeface="Calibri"/>
                          <a:cs typeface="Calibri"/>
                          <a:sym typeface="Calibri"/>
                        </a:rPr>
                        <a:t>Be Responsible</a:t>
                      </a:r>
                      <a:endParaRPr sz="1500">
                        <a:latin typeface="Calibri"/>
                        <a:ea typeface="Calibri"/>
                        <a:cs typeface="Calibri"/>
                        <a:sym typeface="Calibri"/>
                      </a:endParaRPr>
                    </a:p>
                  </a:txBody>
                  <a:tcPr marL="117600" marR="117600" marT="60975" marB="609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marR="0" lvl="0" indent="-438150" algn="l" rtl="0">
                        <a:lnSpc>
                          <a:spcPct val="100000"/>
                        </a:lnSpc>
                        <a:spcBef>
                          <a:spcPts val="0"/>
                        </a:spcBef>
                        <a:spcAft>
                          <a:spcPts val="0"/>
                        </a:spcAft>
                        <a:buClr>
                          <a:srgbClr val="1D2A53"/>
                        </a:buClr>
                        <a:buSzPts val="2300"/>
                        <a:buFont typeface="Noto Sans Symbols"/>
                        <a:buChar char="▪"/>
                      </a:pPr>
                      <a:r>
                        <a:rPr lang="en-US" sz="2300" i="0" u="none" strike="noStrike" cap="none">
                          <a:solidFill>
                            <a:srgbClr val="1D2A53"/>
                          </a:solidFill>
                          <a:latin typeface="Calibri"/>
                          <a:ea typeface="Calibri"/>
                          <a:cs typeface="Calibri"/>
                          <a:sym typeface="Calibri"/>
                        </a:rPr>
                        <a:t>Make yourself </a:t>
                      </a:r>
                      <a:r>
                        <a:rPr lang="en-US" sz="2300" b="1" i="0" u="none" strike="noStrike" cap="none">
                          <a:solidFill>
                            <a:srgbClr val="1D2A53"/>
                          </a:solidFill>
                          <a:latin typeface="Calibri"/>
                          <a:ea typeface="Calibri"/>
                          <a:cs typeface="Calibri"/>
                          <a:sym typeface="Calibri"/>
                        </a:rPr>
                        <a:t>comfortable</a:t>
                      </a:r>
                      <a:r>
                        <a:rPr lang="en-US" sz="2300" i="0" u="none" strike="noStrike" cap="none">
                          <a:solidFill>
                            <a:srgbClr val="1D2A53"/>
                          </a:solidFill>
                          <a:latin typeface="Calibri"/>
                          <a:ea typeface="Calibri"/>
                          <a:cs typeface="Calibri"/>
                          <a:sym typeface="Calibri"/>
                        </a:rPr>
                        <a:t> </a:t>
                      </a:r>
                      <a:endParaRPr sz="1500">
                        <a:latin typeface="Calibri"/>
                        <a:ea typeface="Calibri"/>
                        <a:cs typeface="Calibri"/>
                        <a:sym typeface="Calibri"/>
                      </a:endParaRPr>
                    </a:p>
                    <a:p>
                      <a:pPr marL="457200" marR="0" lvl="0" indent="-438150" algn="l" rtl="0">
                        <a:lnSpc>
                          <a:spcPct val="100000"/>
                        </a:lnSpc>
                        <a:spcBef>
                          <a:spcPts val="0"/>
                        </a:spcBef>
                        <a:spcAft>
                          <a:spcPts val="0"/>
                        </a:spcAft>
                        <a:buClr>
                          <a:srgbClr val="1D2A53"/>
                        </a:buClr>
                        <a:buSzPts val="2300"/>
                        <a:buFont typeface="Noto Sans Symbols"/>
                        <a:buChar char="▪"/>
                      </a:pPr>
                      <a:r>
                        <a:rPr lang="en-US" sz="2300" i="0" u="none" strike="noStrike" cap="none">
                          <a:solidFill>
                            <a:srgbClr val="1D2A53"/>
                          </a:solidFill>
                          <a:latin typeface="Calibri"/>
                          <a:ea typeface="Calibri"/>
                          <a:cs typeface="Calibri"/>
                          <a:sym typeface="Calibri"/>
                        </a:rPr>
                        <a:t>Take care of your </a:t>
                      </a:r>
                      <a:r>
                        <a:rPr lang="en-US" sz="2300" b="1" i="0" u="none" strike="noStrike" cap="none">
                          <a:solidFill>
                            <a:srgbClr val="1D2A53"/>
                          </a:solidFill>
                          <a:latin typeface="Calibri"/>
                          <a:ea typeface="Calibri"/>
                          <a:cs typeface="Calibri"/>
                          <a:sym typeface="Calibri"/>
                        </a:rPr>
                        <a:t>needs</a:t>
                      </a:r>
                      <a:r>
                        <a:rPr lang="en-US" sz="2300" i="0" u="none" strike="noStrike" cap="none">
                          <a:solidFill>
                            <a:srgbClr val="1D2A53"/>
                          </a:solidFill>
                          <a:latin typeface="Calibri"/>
                          <a:ea typeface="Calibri"/>
                          <a:cs typeface="Calibri"/>
                          <a:sym typeface="Calibri"/>
                        </a:rPr>
                        <a:t> (water, food, restroom, etc.)</a:t>
                      </a:r>
                      <a:endParaRPr sz="2300" b="1" i="0" u="none" strike="noStrike" cap="none">
                        <a:solidFill>
                          <a:srgbClr val="1D2A53"/>
                        </a:solidFill>
                        <a:latin typeface="Calibri"/>
                        <a:ea typeface="Calibri"/>
                        <a:cs typeface="Calibri"/>
                        <a:sym typeface="Calibri"/>
                      </a:endParaRPr>
                    </a:p>
                    <a:p>
                      <a:pPr marL="457200" marR="0" lvl="0" indent="-438150" algn="l" rtl="0">
                        <a:lnSpc>
                          <a:spcPct val="100000"/>
                        </a:lnSpc>
                        <a:spcBef>
                          <a:spcPts val="0"/>
                        </a:spcBef>
                        <a:spcAft>
                          <a:spcPts val="0"/>
                        </a:spcAft>
                        <a:buClr>
                          <a:srgbClr val="1D2A53"/>
                        </a:buClr>
                        <a:buSzPts val="2300"/>
                        <a:buFont typeface="Noto Sans Symbols"/>
                        <a:buChar char="▪"/>
                      </a:pPr>
                      <a:r>
                        <a:rPr lang="en-US" sz="2300" b="1" i="0" u="none" strike="noStrike" cap="none">
                          <a:solidFill>
                            <a:srgbClr val="1D2A53"/>
                          </a:solidFill>
                          <a:latin typeface="Calibri"/>
                          <a:ea typeface="Calibri"/>
                          <a:cs typeface="Calibri"/>
                          <a:sym typeface="Calibri"/>
                        </a:rPr>
                        <a:t>Action plan </a:t>
                      </a:r>
                      <a:r>
                        <a:rPr lang="en-US" sz="2300" i="0" u="none" strike="noStrike" cap="none">
                          <a:solidFill>
                            <a:srgbClr val="1D2A53"/>
                          </a:solidFill>
                          <a:latin typeface="Calibri"/>
                          <a:ea typeface="Calibri"/>
                          <a:cs typeface="Calibri"/>
                          <a:sym typeface="Calibri"/>
                        </a:rPr>
                        <a:t>to implement what you are learning</a:t>
                      </a:r>
                      <a:endParaRPr sz="1500">
                        <a:latin typeface="Calibri"/>
                        <a:ea typeface="Calibri"/>
                        <a:cs typeface="Calibri"/>
                        <a:sym typeface="Calibri"/>
                      </a:endParaRPr>
                    </a:p>
                    <a:p>
                      <a:pPr marL="457200" marR="0" lvl="0" indent="-438150" algn="l" rtl="0">
                        <a:lnSpc>
                          <a:spcPct val="100000"/>
                        </a:lnSpc>
                        <a:spcBef>
                          <a:spcPts val="0"/>
                        </a:spcBef>
                        <a:spcAft>
                          <a:spcPts val="0"/>
                        </a:spcAft>
                        <a:buClr>
                          <a:srgbClr val="1D2A53"/>
                        </a:buClr>
                        <a:buSzPts val="2300"/>
                        <a:buFont typeface="Noto Sans Symbols"/>
                        <a:buChar char="▪"/>
                      </a:pPr>
                      <a:r>
                        <a:rPr lang="en-US" sz="2300" b="1" i="0" u="none" strike="noStrike" cap="none">
                          <a:solidFill>
                            <a:srgbClr val="1D2A53"/>
                          </a:solidFill>
                          <a:latin typeface="Calibri"/>
                          <a:ea typeface="Calibri"/>
                          <a:cs typeface="Calibri"/>
                          <a:sym typeface="Calibri"/>
                        </a:rPr>
                        <a:t>Follow through </a:t>
                      </a:r>
                      <a:r>
                        <a:rPr lang="en-US" sz="2300" i="0" u="none" strike="noStrike" cap="none">
                          <a:solidFill>
                            <a:srgbClr val="1D2A53"/>
                          </a:solidFill>
                          <a:latin typeface="Calibri"/>
                          <a:ea typeface="Calibri"/>
                          <a:cs typeface="Calibri"/>
                          <a:sym typeface="Calibri"/>
                        </a:rPr>
                        <a:t>on your action items</a:t>
                      </a:r>
                      <a:endParaRPr sz="2300" b="1" i="0" u="none" strike="noStrike" cap="none">
                        <a:solidFill>
                          <a:srgbClr val="1D2A53"/>
                        </a:solidFill>
                        <a:latin typeface="Calibri"/>
                        <a:ea typeface="Calibri"/>
                        <a:cs typeface="Calibri"/>
                        <a:sym typeface="Calibri"/>
                      </a:endParaRPr>
                    </a:p>
                  </a:txBody>
                  <a:tcPr marL="117600" marR="117600" marT="60975" marB="609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597625">
                <a:tc>
                  <a:txBody>
                    <a:bodyPr/>
                    <a:lstStyle/>
                    <a:p>
                      <a:pPr marL="457200" marR="0" lvl="0" indent="-457200" algn="ctr" rtl="0">
                        <a:lnSpc>
                          <a:spcPct val="100000"/>
                        </a:lnSpc>
                        <a:spcBef>
                          <a:spcPts val="0"/>
                        </a:spcBef>
                        <a:spcAft>
                          <a:spcPts val="0"/>
                        </a:spcAft>
                        <a:buClr>
                          <a:srgbClr val="1D2A53"/>
                        </a:buClr>
                        <a:buSzPts val="2900"/>
                        <a:buFont typeface="Calibri"/>
                        <a:buNone/>
                      </a:pPr>
                      <a:r>
                        <a:rPr lang="en-US" sz="2500" b="1" i="0" u="none" strike="noStrike" cap="none">
                          <a:solidFill>
                            <a:srgbClr val="1D2A53"/>
                          </a:solidFill>
                          <a:latin typeface="Calibri"/>
                          <a:ea typeface="Calibri"/>
                          <a:cs typeface="Calibri"/>
                          <a:sym typeface="Calibri"/>
                        </a:rPr>
                        <a:t>Be Respectful</a:t>
                      </a:r>
                      <a:endParaRPr sz="1500">
                        <a:latin typeface="Calibri"/>
                        <a:ea typeface="Calibri"/>
                        <a:cs typeface="Calibri"/>
                        <a:sym typeface="Calibri"/>
                      </a:endParaRPr>
                    </a:p>
                  </a:txBody>
                  <a:tcPr marL="117600" marR="117600" marT="60975" marB="609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marR="0" lvl="0" indent="-438150" algn="l" rtl="0">
                        <a:lnSpc>
                          <a:spcPct val="100000"/>
                        </a:lnSpc>
                        <a:spcBef>
                          <a:spcPts val="0"/>
                        </a:spcBef>
                        <a:spcAft>
                          <a:spcPts val="0"/>
                        </a:spcAft>
                        <a:buClr>
                          <a:srgbClr val="1D2A53"/>
                        </a:buClr>
                        <a:buSzPts val="2300"/>
                        <a:buFont typeface="Noto Sans Symbols"/>
                        <a:buChar char="▪"/>
                      </a:pPr>
                      <a:r>
                        <a:rPr lang="en-US" sz="2300" i="0" u="none" strike="noStrike" cap="none">
                          <a:solidFill>
                            <a:srgbClr val="1D2A53"/>
                          </a:solidFill>
                          <a:latin typeface="Calibri"/>
                          <a:ea typeface="Calibri"/>
                          <a:cs typeface="Calibri"/>
                          <a:sym typeface="Calibri"/>
                        </a:rPr>
                        <a:t>Turn </a:t>
                      </a:r>
                      <a:r>
                        <a:rPr lang="en-US" sz="2300" b="1" i="0" u="none" strike="noStrike" cap="none">
                          <a:solidFill>
                            <a:srgbClr val="1D2A53"/>
                          </a:solidFill>
                          <a:latin typeface="Calibri"/>
                          <a:ea typeface="Calibri"/>
                          <a:cs typeface="Calibri"/>
                          <a:sym typeface="Calibri"/>
                        </a:rPr>
                        <a:t>cell</a:t>
                      </a:r>
                      <a:r>
                        <a:rPr lang="en-US" sz="2300" i="0" u="none" strike="noStrike" cap="none">
                          <a:solidFill>
                            <a:srgbClr val="1D2A53"/>
                          </a:solidFill>
                          <a:latin typeface="Calibri"/>
                          <a:ea typeface="Calibri"/>
                          <a:cs typeface="Calibri"/>
                          <a:sym typeface="Calibri"/>
                        </a:rPr>
                        <a:t> </a:t>
                      </a:r>
                      <a:r>
                        <a:rPr lang="en-US" sz="2300" b="1" i="0" u="none" strike="noStrike" cap="none">
                          <a:solidFill>
                            <a:srgbClr val="1D2A53"/>
                          </a:solidFill>
                          <a:latin typeface="Calibri"/>
                          <a:ea typeface="Calibri"/>
                          <a:cs typeface="Calibri"/>
                          <a:sym typeface="Calibri"/>
                        </a:rPr>
                        <a:t>phones</a:t>
                      </a:r>
                      <a:r>
                        <a:rPr lang="en-US" sz="2300" i="0" u="none" strike="noStrike" cap="none">
                          <a:solidFill>
                            <a:srgbClr val="1D2A53"/>
                          </a:solidFill>
                          <a:latin typeface="Calibri"/>
                          <a:ea typeface="Calibri"/>
                          <a:cs typeface="Calibri"/>
                          <a:sym typeface="Calibri"/>
                        </a:rPr>
                        <a:t> off or to “vibrate”</a:t>
                      </a:r>
                      <a:endParaRPr sz="2300" i="0" u="none" strike="noStrike" cap="none">
                        <a:solidFill>
                          <a:srgbClr val="1D2A53"/>
                        </a:solidFill>
                        <a:latin typeface="Calibri"/>
                        <a:ea typeface="Calibri"/>
                        <a:cs typeface="Calibri"/>
                        <a:sym typeface="Calibri"/>
                      </a:endParaRPr>
                    </a:p>
                    <a:p>
                      <a:pPr marL="457200" marR="0" lvl="0" indent="-438150" algn="l" rtl="0">
                        <a:lnSpc>
                          <a:spcPct val="100000"/>
                        </a:lnSpc>
                        <a:spcBef>
                          <a:spcPts val="0"/>
                        </a:spcBef>
                        <a:spcAft>
                          <a:spcPts val="0"/>
                        </a:spcAft>
                        <a:buClr>
                          <a:srgbClr val="1D2A53"/>
                        </a:buClr>
                        <a:buSzPts val="2300"/>
                        <a:buFont typeface="Noto Sans Symbols"/>
                        <a:buChar char="▪"/>
                      </a:pPr>
                      <a:r>
                        <a:rPr lang="en-US" sz="2300" b="1" i="0" u="none" strike="noStrike" cap="none">
                          <a:solidFill>
                            <a:srgbClr val="1D2A53"/>
                          </a:solidFill>
                          <a:latin typeface="Calibri"/>
                          <a:ea typeface="Calibri"/>
                          <a:cs typeface="Calibri"/>
                          <a:sym typeface="Calibri"/>
                        </a:rPr>
                        <a:t>Listen </a:t>
                      </a:r>
                      <a:r>
                        <a:rPr lang="en-US" sz="2300" i="0" u="none" strike="noStrike" cap="none">
                          <a:solidFill>
                            <a:srgbClr val="1D2A53"/>
                          </a:solidFill>
                          <a:latin typeface="Calibri"/>
                          <a:ea typeface="Calibri"/>
                          <a:cs typeface="Calibri"/>
                          <a:sym typeface="Calibri"/>
                        </a:rPr>
                        <a:t>attentively while others are speaking </a:t>
                      </a:r>
                      <a:endParaRPr sz="1500">
                        <a:latin typeface="Calibri"/>
                        <a:ea typeface="Calibri"/>
                        <a:cs typeface="Calibri"/>
                        <a:sym typeface="Calibri"/>
                      </a:endParaRPr>
                    </a:p>
                    <a:p>
                      <a:pPr marL="457200" marR="0" lvl="0" indent="-438150" algn="l" rtl="0">
                        <a:lnSpc>
                          <a:spcPct val="100000"/>
                        </a:lnSpc>
                        <a:spcBef>
                          <a:spcPts val="0"/>
                        </a:spcBef>
                        <a:spcAft>
                          <a:spcPts val="0"/>
                        </a:spcAft>
                        <a:buClr>
                          <a:srgbClr val="1D2A53"/>
                        </a:buClr>
                        <a:buSzPts val="2300"/>
                        <a:buFont typeface="Noto Sans Symbols"/>
                        <a:buChar char="▪"/>
                      </a:pPr>
                      <a:r>
                        <a:rPr lang="en-US" sz="2300" i="0" u="none" strike="noStrike" cap="none">
                          <a:solidFill>
                            <a:srgbClr val="1D2A53"/>
                          </a:solidFill>
                          <a:latin typeface="Calibri"/>
                          <a:ea typeface="Calibri"/>
                          <a:cs typeface="Calibri"/>
                          <a:sym typeface="Calibri"/>
                        </a:rPr>
                        <a:t>Have only the </a:t>
                      </a:r>
                      <a:r>
                        <a:rPr lang="en-US" sz="2300" b="1" i="0" u="none" strike="noStrike" cap="none">
                          <a:solidFill>
                            <a:srgbClr val="1D2A53"/>
                          </a:solidFill>
                          <a:latin typeface="Calibri"/>
                          <a:ea typeface="Calibri"/>
                          <a:cs typeface="Calibri"/>
                          <a:sym typeface="Calibri"/>
                        </a:rPr>
                        <a:t>training materials </a:t>
                      </a:r>
                      <a:r>
                        <a:rPr lang="en-US" sz="2300" i="0" u="none" strike="noStrike" cap="none">
                          <a:solidFill>
                            <a:srgbClr val="1D2A53"/>
                          </a:solidFill>
                          <a:latin typeface="Calibri"/>
                          <a:ea typeface="Calibri"/>
                          <a:cs typeface="Calibri"/>
                          <a:sym typeface="Calibri"/>
                        </a:rPr>
                        <a:t>up on your computer/tablet/phone</a:t>
                      </a:r>
                      <a:endParaRPr sz="1500">
                        <a:latin typeface="Calibri"/>
                        <a:ea typeface="Calibri"/>
                        <a:cs typeface="Calibri"/>
                        <a:sym typeface="Calibri"/>
                      </a:endParaRPr>
                    </a:p>
                  </a:txBody>
                  <a:tcPr marL="117600" marR="117600" marT="60975" marB="609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597625">
                <a:tc>
                  <a:txBody>
                    <a:bodyPr/>
                    <a:lstStyle/>
                    <a:p>
                      <a:pPr marL="457200" marR="0" lvl="0" indent="-457200" algn="ctr" rtl="0">
                        <a:lnSpc>
                          <a:spcPct val="100000"/>
                        </a:lnSpc>
                        <a:spcBef>
                          <a:spcPts val="0"/>
                        </a:spcBef>
                        <a:spcAft>
                          <a:spcPts val="0"/>
                        </a:spcAft>
                        <a:buClr>
                          <a:srgbClr val="1D2A53"/>
                        </a:buClr>
                        <a:buSzPts val="2900"/>
                        <a:buFont typeface="Calibri"/>
                        <a:buNone/>
                      </a:pPr>
                      <a:r>
                        <a:rPr lang="en-US" sz="2500" b="1" i="0" u="none" strike="noStrike" cap="none">
                          <a:solidFill>
                            <a:srgbClr val="1D2A53"/>
                          </a:solidFill>
                          <a:latin typeface="Calibri"/>
                          <a:ea typeface="Calibri"/>
                          <a:cs typeface="Calibri"/>
                          <a:sym typeface="Calibri"/>
                        </a:rPr>
                        <a:t>Be Engaged</a:t>
                      </a:r>
                      <a:endParaRPr sz="1500">
                        <a:latin typeface="Calibri"/>
                        <a:ea typeface="Calibri"/>
                        <a:cs typeface="Calibri"/>
                        <a:sym typeface="Calibri"/>
                      </a:endParaRPr>
                    </a:p>
                  </a:txBody>
                  <a:tcPr marL="117600" marR="117600" marT="60975" marB="609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457200" marR="0" lvl="0" indent="-438150" algn="l" rtl="0">
                        <a:lnSpc>
                          <a:spcPct val="100000"/>
                        </a:lnSpc>
                        <a:spcBef>
                          <a:spcPts val="0"/>
                        </a:spcBef>
                        <a:spcAft>
                          <a:spcPts val="0"/>
                        </a:spcAft>
                        <a:buClr>
                          <a:srgbClr val="1D2A53"/>
                        </a:buClr>
                        <a:buSzPts val="2300"/>
                        <a:buFont typeface="Noto Sans Symbols"/>
                        <a:buChar char="▪"/>
                      </a:pPr>
                      <a:r>
                        <a:rPr lang="en-US" sz="2300" b="1" i="0" u="none" strike="noStrike" cap="none" dirty="0">
                          <a:solidFill>
                            <a:srgbClr val="1D2A53"/>
                          </a:solidFill>
                          <a:latin typeface="Calibri"/>
                          <a:ea typeface="Calibri"/>
                          <a:cs typeface="Calibri"/>
                          <a:sym typeface="Calibri"/>
                        </a:rPr>
                        <a:t>Ask</a:t>
                      </a:r>
                      <a:r>
                        <a:rPr lang="en-US" sz="2300" i="0" u="none" strike="noStrike" cap="none" dirty="0">
                          <a:solidFill>
                            <a:srgbClr val="1D2A53"/>
                          </a:solidFill>
                          <a:latin typeface="Calibri"/>
                          <a:ea typeface="Calibri"/>
                          <a:cs typeface="Calibri"/>
                          <a:sym typeface="Calibri"/>
                        </a:rPr>
                        <a:t> what you need to know to understand and contribute </a:t>
                      </a:r>
                      <a:endParaRPr sz="1500" dirty="0">
                        <a:latin typeface="Calibri"/>
                        <a:ea typeface="Calibri"/>
                        <a:cs typeface="Calibri"/>
                        <a:sym typeface="Calibri"/>
                      </a:endParaRPr>
                    </a:p>
                    <a:p>
                      <a:pPr marL="457200" marR="0" lvl="0" indent="-438150" algn="l" rtl="0">
                        <a:lnSpc>
                          <a:spcPct val="100000"/>
                        </a:lnSpc>
                        <a:spcBef>
                          <a:spcPts val="0"/>
                        </a:spcBef>
                        <a:spcAft>
                          <a:spcPts val="0"/>
                        </a:spcAft>
                        <a:buClr>
                          <a:srgbClr val="1D2A53"/>
                        </a:buClr>
                        <a:buSzPts val="2300"/>
                        <a:buFont typeface="Noto Sans Symbols"/>
                        <a:buChar char="▪"/>
                      </a:pPr>
                      <a:r>
                        <a:rPr lang="en-US" sz="2300" b="1" i="0" u="none" strike="noStrike" cap="none" dirty="0">
                          <a:solidFill>
                            <a:srgbClr val="1D2A53"/>
                          </a:solidFill>
                          <a:latin typeface="Calibri"/>
                          <a:ea typeface="Calibri"/>
                          <a:cs typeface="Calibri"/>
                          <a:sym typeface="Calibri"/>
                        </a:rPr>
                        <a:t>Contribute </a:t>
                      </a:r>
                      <a:r>
                        <a:rPr lang="en-US" sz="2300" i="0" u="none" strike="noStrike" cap="none" dirty="0">
                          <a:solidFill>
                            <a:srgbClr val="1D2A53"/>
                          </a:solidFill>
                          <a:latin typeface="Calibri"/>
                          <a:ea typeface="Calibri"/>
                          <a:cs typeface="Calibri"/>
                          <a:sym typeface="Calibri"/>
                        </a:rPr>
                        <a:t>to the group by sharing relevant information and ideas</a:t>
                      </a:r>
                      <a:endParaRPr sz="1500" dirty="0">
                        <a:latin typeface="Calibri"/>
                        <a:ea typeface="Calibri"/>
                        <a:cs typeface="Calibri"/>
                        <a:sym typeface="Calibri"/>
                      </a:endParaRPr>
                    </a:p>
                  </a:txBody>
                  <a:tcPr marL="117600" marR="117600" marT="60975" marB="609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8"/>
          <p:cNvSpPr txBox="1">
            <a:spLocks noGrp="1"/>
          </p:cNvSpPr>
          <p:nvPr>
            <p:ph type="title"/>
          </p:nvPr>
        </p:nvSpPr>
        <p:spPr>
          <a:xfrm>
            <a:off x="3029321" y="229225"/>
            <a:ext cx="8989800" cy="9144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b="1"/>
              <a:t>Feedback &amp; Acknowledgement System Checklist</a:t>
            </a:r>
            <a:endParaRPr b="1"/>
          </a:p>
        </p:txBody>
      </p:sp>
      <p:sp>
        <p:nvSpPr>
          <p:cNvPr id="296" name="Google Shape;296;p38"/>
          <p:cNvSpPr txBox="1">
            <a:spLocks noGrp="1"/>
          </p:cNvSpPr>
          <p:nvPr>
            <p:ph type="body" idx="1"/>
          </p:nvPr>
        </p:nvSpPr>
        <p:spPr>
          <a:xfrm>
            <a:off x="614725" y="1825625"/>
            <a:ext cx="11142000" cy="4895700"/>
          </a:xfrm>
          <a:prstGeom prst="rect">
            <a:avLst/>
          </a:prstGeom>
        </p:spPr>
        <p:txBody>
          <a:bodyPr spcFirstLastPara="1" wrap="square" lIns="91425" tIns="45700" rIns="91425" bIns="45700" anchor="t" anchorCtr="0">
            <a:noAutofit/>
          </a:bodyPr>
          <a:lstStyle/>
          <a:p>
            <a:pPr marL="285750" lvl="0" indent="-342900" algn="l" rtl="0">
              <a:spcBef>
                <a:spcPts val="0"/>
              </a:spcBef>
              <a:spcAft>
                <a:spcPts val="0"/>
              </a:spcAft>
              <a:buClr>
                <a:srgbClr val="1D2A53"/>
              </a:buClr>
              <a:buSzPts val="3300"/>
              <a:buFont typeface="Calibri"/>
              <a:buChar char="❏"/>
            </a:pPr>
            <a:r>
              <a:rPr lang="en-US" sz="3300">
                <a:solidFill>
                  <a:srgbClr val="1D2A53"/>
                </a:solidFill>
              </a:rPr>
              <a:t>We have a system of recognition that is being implemented consistently across campus for students and staff</a:t>
            </a:r>
            <a:endParaRPr sz="2300">
              <a:solidFill>
                <a:schemeClr val="dk2"/>
              </a:solidFill>
            </a:endParaRPr>
          </a:p>
          <a:p>
            <a:pPr marL="285750" lvl="0" indent="-342900" algn="l" rtl="0">
              <a:spcBef>
                <a:spcPts val="0"/>
              </a:spcBef>
              <a:spcAft>
                <a:spcPts val="0"/>
              </a:spcAft>
              <a:buClr>
                <a:srgbClr val="1D2A53"/>
              </a:buClr>
              <a:buSzPts val="3300"/>
              <a:buFont typeface="Calibri"/>
              <a:buChar char="❏"/>
            </a:pPr>
            <a:r>
              <a:rPr lang="en-US" sz="3300">
                <a:solidFill>
                  <a:srgbClr val="1D2A53"/>
                </a:solidFill>
              </a:rPr>
              <a:t>We use a variety of methods to recognition student effort and mastery </a:t>
            </a:r>
            <a:endParaRPr sz="2300">
              <a:solidFill>
                <a:schemeClr val="dk2"/>
              </a:solidFill>
            </a:endParaRPr>
          </a:p>
          <a:p>
            <a:pPr marL="285750" lvl="0" indent="-342900" algn="l" rtl="0">
              <a:spcBef>
                <a:spcPts val="0"/>
              </a:spcBef>
              <a:spcAft>
                <a:spcPts val="0"/>
              </a:spcAft>
              <a:buClr>
                <a:srgbClr val="1D2A53"/>
              </a:buClr>
              <a:buSzPts val="3300"/>
              <a:buFont typeface="Calibri"/>
              <a:buChar char="❏"/>
            </a:pPr>
            <a:r>
              <a:rPr lang="en-US" sz="3300">
                <a:solidFill>
                  <a:srgbClr val="1D2A53"/>
                </a:solidFill>
              </a:rPr>
              <a:t>Staff provide immediate and specific recognition </a:t>
            </a:r>
            <a:endParaRPr sz="2300">
              <a:solidFill>
                <a:schemeClr val="dk2"/>
              </a:solidFill>
            </a:endParaRPr>
          </a:p>
          <a:p>
            <a:pPr marL="285750" lvl="0" indent="-342900" algn="l" rtl="0">
              <a:spcBef>
                <a:spcPts val="0"/>
              </a:spcBef>
              <a:spcAft>
                <a:spcPts val="0"/>
              </a:spcAft>
              <a:buClr>
                <a:srgbClr val="1D2A53"/>
              </a:buClr>
              <a:buSzPts val="3300"/>
              <a:buFont typeface="Calibri"/>
              <a:buChar char="❏"/>
            </a:pPr>
            <a:r>
              <a:rPr lang="en-US" sz="3300">
                <a:solidFill>
                  <a:srgbClr val="1D2A53"/>
                </a:solidFill>
              </a:rPr>
              <a:t>Our concrete symbols are linked to our expectations and goals</a:t>
            </a:r>
            <a:endParaRPr sz="2300">
              <a:solidFill>
                <a:schemeClr val="dk2"/>
              </a:solidFill>
            </a:endParaRPr>
          </a:p>
          <a:p>
            <a:pPr marL="285750" lvl="0" indent="-342900" algn="l" rtl="0">
              <a:spcBef>
                <a:spcPts val="0"/>
              </a:spcBef>
              <a:spcAft>
                <a:spcPts val="0"/>
              </a:spcAft>
              <a:buClr>
                <a:srgbClr val="1D2A53"/>
              </a:buClr>
              <a:buSzPts val="3300"/>
              <a:buFont typeface="Calibri"/>
              <a:buChar char="❏"/>
            </a:pPr>
            <a:r>
              <a:rPr lang="en-US" sz="3300">
                <a:solidFill>
                  <a:srgbClr val="1D2A53"/>
                </a:solidFill>
              </a:rPr>
              <a:t>Our concrete symbols are varied to maintain student interest</a:t>
            </a:r>
            <a:endParaRPr sz="2300">
              <a:solidFill>
                <a:schemeClr val="dk2"/>
              </a:solidFill>
            </a:endParaRPr>
          </a:p>
          <a:p>
            <a:pPr marL="285750" lvl="0" indent="-342900" algn="l" rtl="0">
              <a:spcBef>
                <a:spcPts val="0"/>
              </a:spcBef>
              <a:spcAft>
                <a:spcPts val="0"/>
              </a:spcAft>
              <a:buClr>
                <a:srgbClr val="1D2A53"/>
              </a:buClr>
              <a:buSzPts val="3300"/>
              <a:buFont typeface="Calibri"/>
              <a:buChar char="❏"/>
            </a:pPr>
            <a:r>
              <a:rPr lang="en-US" sz="3300">
                <a:solidFill>
                  <a:srgbClr val="1D2A53"/>
                </a:solidFill>
              </a:rPr>
              <a:t>The ratio of recognition to correction is high</a:t>
            </a:r>
            <a:endParaRPr sz="2300">
              <a:solidFill>
                <a:schemeClr val="dk2"/>
              </a:solidFill>
            </a:endParaRPr>
          </a:p>
          <a:p>
            <a:pPr marL="285750" lvl="0" indent="-342900" algn="l" rtl="0">
              <a:spcBef>
                <a:spcPts val="0"/>
              </a:spcBef>
              <a:spcAft>
                <a:spcPts val="0"/>
              </a:spcAft>
              <a:buClr>
                <a:srgbClr val="1D2A53"/>
              </a:buClr>
              <a:buSzPts val="3300"/>
              <a:buFont typeface="Calibri"/>
              <a:buChar char="❏"/>
            </a:pPr>
            <a:r>
              <a:rPr lang="en-US" sz="3300">
                <a:solidFill>
                  <a:srgbClr val="1D2A53"/>
                </a:solidFill>
              </a:rPr>
              <a:t>Students are involved in identifying/developing incentives</a:t>
            </a:r>
            <a:endParaRPr sz="3900" b="1">
              <a:solidFill>
                <a:srgbClr val="1D2A53"/>
              </a:solidFill>
            </a:endParaRPr>
          </a:p>
        </p:txBody>
      </p:sp>
      <p:sp>
        <p:nvSpPr>
          <p:cNvPr id="297" name="Google Shape;297;p38"/>
          <p:cNvSpPr txBox="1">
            <a:spLocks noGrp="1"/>
          </p:cNvSpPr>
          <p:nvPr>
            <p:ph type="sldNum" idx="12"/>
          </p:nvPr>
        </p:nvSpPr>
        <p:spPr>
          <a:xfrm>
            <a:off x="9891132" y="6356350"/>
            <a:ext cx="14628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9"/>
          <p:cNvSpPr txBox="1">
            <a:spLocks noGrp="1"/>
          </p:cNvSpPr>
          <p:nvPr>
            <p:ph type="title"/>
          </p:nvPr>
        </p:nvSpPr>
        <p:spPr>
          <a:xfrm>
            <a:off x="2973596" y="203625"/>
            <a:ext cx="8989800" cy="914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000" b="1"/>
              <a:t>This Tool will help you plan</a:t>
            </a:r>
            <a:endParaRPr sz="4000" b="1"/>
          </a:p>
        </p:txBody>
      </p:sp>
      <p:sp>
        <p:nvSpPr>
          <p:cNvPr id="304" name="Google Shape;304;p39"/>
          <p:cNvSpPr txBox="1">
            <a:spLocks noGrp="1"/>
          </p:cNvSpPr>
          <p:nvPr>
            <p:ph type="body" idx="1"/>
          </p:nvPr>
        </p:nvSpPr>
        <p:spPr>
          <a:xfrm>
            <a:off x="4219175" y="1487425"/>
            <a:ext cx="4540500" cy="365100"/>
          </a:xfrm>
          <a:prstGeom prst="rect">
            <a:avLst/>
          </a:prstGeom>
          <a:ln w="9525" cap="flat" cmpd="sng">
            <a:solidFill>
              <a:schemeClr val="dk1"/>
            </a:solidFill>
            <a:prstDash val="solid"/>
            <a:round/>
            <a:headEnd type="none" w="sm" len="sm"/>
            <a:tailEnd type="none" w="sm" len="sm"/>
          </a:ln>
        </p:spPr>
        <p:txBody>
          <a:bodyPr spcFirstLastPara="1" wrap="square" lIns="91425" tIns="45700" rIns="91425" bIns="45700" anchor="b" anchorCtr="0">
            <a:noAutofit/>
          </a:bodyPr>
          <a:lstStyle/>
          <a:p>
            <a:pPr marL="0" lvl="0" indent="0" algn="ctr" rtl="0">
              <a:lnSpc>
                <a:spcPct val="80000"/>
              </a:lnSpc>
              <a:spcBef>
                <a:spcPts val="1000"/>
              </a:spcBef>
              <a:spcAft>
                <a:spcPts val="0"/>
              </a:spcAft>
              <a:buSzPts val="770"/>
              <a:buNone/>
            </a:pPr>
            <a:endParaRPr sz="2650" b="1"/>
          </a:p>
          <a:p>
            <a:pPr marL="0" lvl="0" indent="0" algn="ctr" rtl="0">
              <a:lnSpc>
                <a:spcPct val="80000"/>
              </a:lnSpc>
              <a:spcBef>
                <a:spcPts val="1000"/>
              </a:spcBef>
              <a:spcAft>
                <a:spcPts val="1000"/>
              </a:spcAft>
              <a:buSzPts val="770"/>
              <a:buNone/>
            </a:pPr>
            <a:r>
              <a:rPr lang="en-US" sz="2650" b="1"/>
              <a:t>Acknowledgement Matrix</a:t>
            </a:r>
            <a:endParaRPr sz="2650" b="1"/>
          </a:p>
        </p:txBody>
      </p:sp>
      <p:sp>
        <p:nvSpPr>
          <p:cNvPr id="305" name="Google Shape;305;p39"/>
          <p:cNvSpPr txBox="1">
            <a:spLocks noGrp="1"/>
          </p:cNvSpPr>
          <p:nvPr>
            <p:ph type="sldNum" idx="12"/>
          </p:nvPr>
        </p:nvSpPr>
        <p:spPr>
          <a:xfrm>
            <a:off x="9891132" y="6356350"/>
            <a:ext cx="14628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graphicFrame>
        <p:nvGraphicFramePr>
          <p:cNvPr id="306" name="Google Shape;306;p39"/>
          <p:cNvGraphicFramePr/>
          <p:nvPr>
            <p:extLst>
              <p:ext uri="{D42A27DB-BD31-4B8C-83A1-F6EECF244321}">
                <p14:modId xmlns:p14="http://schemas.microsoft.com/office/powerpoint/2010/main" val="1785371626"/>
              </p:ext>
            </p:extLst>
          </p:nvPr>
        </p:nvGraphicFramePr>
        <p:xfrm>
          <a:off x="1875006" y="2004928"/>
          <a:ext cx="8774950" cy="4462730"/>
        </p:xfrm>
        <a:graphic>
          <a:graphicData uri="http://schemas.openxmlformats.org/drawingml/2006/table">
            <a:tbl>
              <a:tblPr firstRow="1">
                <a:noFill/>
                <a:tableStyleId>{F85B1F3E-EB02-42D1-858B-D41DCC9CC5B2}</a:tableStyleId>
              </a:tblPr>
              <a:tblGrid>
                <a:gridCol w="3326625">
                  <a:extLst>
                    <a:ext uri="{9D8B030D-6E8A-4147-A177-3AD203B41FA5}">
                      <a16:colId xmlns:a16="http://schemas.microsoft.com/office/drawing/2014/main" val="20000"/>
                    </a:ext>
                  </a:extLst>
                </a:gridCol>
                <a:gridCol w="1254875">
                  <a:extLst>
                    <a:ext uri="{9D8B030D-6E8A-4147-A177-3AD203B41FA5}">
                      <a16:colId xmlns:a16="http://schemas.microsoft.com/office/drawing/2014/main" val="20001"/>
                    </a:ext>
                  </a:extLst>
                </a:gridCol>
                <a:gridCol w="1492550">
                  <a:extLst>
                    <a:ext uri="{9D8B030D-6E8A-4147-A177-3AD203B41FA5}">
                      <a16:colId xmlns:a16="http://schemas.microsoft.com/office/drawing/2014/main" val="20002"/>
                    </a:ext>
                  </a:extLst>
                </a:gridCol>
                <a:gridCol w="1204675">
                  <a:extLst>
                    <a:ext uri="{9D8B030D-6E8A-4147-A177-3AD203B41FA5}">
                      <a16:colId xmlns:a16="http://schemas.microsoft.com/office/drawing/2014/main" val="20003"/>
                    </a:ext>
                  </a:extLst>
                </a:gridCol>
                <a:gridCol w="1496225">
                  <a:extLst>
                    <a:ext uri="{9D8B030D-6E8A-4147-A177-3AD203B41FA5}">
                      <a16:colId xmlns:a16="http://schemas.microsoft.com/office/drawing/2014/main" val="20004"/>
                    </a:ext>
                  </a:extLst>
                </a:gridCol>
              </a:tblGrid>
              <a:tr h="329700">
                <a:tc>
                  <a:txBody>
                    <a:bodyPr/>
                    <a:lstStyle/>
                    <a:p>
                      <a:pPr marL="0" marR="0" lvl="0" indent="0" algn="l" rtl="0">
                        <a:lnSpc>
                          <a:spcPct val="100000"/>
                        </a:lnSpc>
                        <a:spcBef>
                          <a:spcPts val="0"/>
                        </a:spcBef>
                        <a:spcAft>
                          <a:spcPts val="0"/>
                        </a:spcAft>
                        <a:buClr>
                          <a:srgbClr val="1D2A53"/>
                        </a:buClr>
                        <a:buSzPts val="1400"/>
                        <a:buFont typeface="Twentieth Century"/>
                        <a:buNone/>
                      </a:pPr>
                      <a:r>
                        <a:rPr lang="en-US" sz="1400" b="1" i="0" u="none" strike="noStrike" cap="none">
                          <a:solidFill>
                            <a:srgbClr val="1D2A53"/>
                          </a:solidFill>
                          <a:latin typeface="Twentieth Century"/>
                          <a:ea typeface="Twentieth Century"/>
                          <a:cs typeface="Twentieth Century"/>
                          <a:sym typeface="Twentieth Century"/>
                        </a:rPr>
                        <a:t>TYPE</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AB7E1"/>
                    </a:solidFill>
                  </a:tcPr>
                </a:tc>
                <a:tc>
                  <a:txBody>
                    <a:bodyPr/>
                    <a:lstStyle/>
                    <a:p>
                      <a:pPr marL="0" marR="0" lvl="0" indent="0" algn="ctr" rtl="0">
                        <a:lnSpc>
                          <a:spcPct val="100000"/>
                        </a:lnSpc>
                        <a:spcBef>
                          <a:spcPts val="0"/>
                        </a:spcBef>
                        <a:spcAft>
                          <a:spcPts val="0"/>
                        </a:spcAft>
                        <a:buClr>
                          <a:srgbClr val="1D2A53"/>
                        </a:buClr>
                        <a:buSzPts val="1400"/>
                        <a:buFont typeface="Twentieth Century"/>
                        <a:buNone/>
                      </a:pPr>
                      <a:r>
                        <a:rPr lang="en-US" sz="1400" b="1" i="0" u="none" strike="noStrike" cap="none">
                          <a:solidFill>
                            <a:srgbClr val="1D2A53"/>
                          </a:solidFill>
                          <a:latin typeface="Twentieth Century"/>
                          <a:ea typeface="Twentieth Century"/>
                          <a:cs typeface="Twentieth Century"/>
                          <a:sym typeface="Twentieth Century"/>
                        </a:rPr>
                        <a:t>WHAT</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AB7E1"/>
                    </a:solidFill>
                  </a:tcPr>
                </a:tc>
                <a:tc>
                  <a:txBody>
                    <a:bodyPr/>
                    <a:lstStyle/>
                    <a:p>
                      <a:pPr marL="0" marR="0" lvl="0" indent="0" algn="ctr" rtl="0">
                        <a:lnSpc>
                          <a:spcPct val="100000"/>
                        </a:lnSpc>
                        <a:spcBef>
                          <a:spcPts val="0"/>
                        </a:spcBef>
                        <a:spcAft>
                          <a:spcPts val="0"/>
                        </a:spcAft>
                        <a:buClr>
                          <a:srgbClr val="1D2A53"/>
                        </a:buClr>
                        <a:buSzPts val="1400"/>
                        <a:buFont typeface="Twentieth Century"/>
                        <a:buNone/>
                      </a:pPr>
                      <a:r>
                        <a:rPr lang="en-US" sz="1400" b="1" i="0" u="none" strike="noStrike" cap="none">
                          <a:solidFill>
                            <a:srgbClr val="1D2A53"/>
                          </a:solidFill>
                          <a:latin typeface="Twentieth Century"/>
                          <a:ea typeface="Twentieth Century"/>
                          <a:cs typeface="Twentieth Century"/>
                          <a:sym typeface="Twentieth Century"/>
                        </a:rPr>
                        <a:t>WHEN</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AB7E1"/>
                    </a:solidFill>
                  </a:tcPr>
                </a:tc>
                <a:tc>
                  <a:txBody>
                    <a:bodyPr/>
                    <a:lstStyle/>
                    <a:p>
                      <a:pPr marL="0" marR="0" lvl="0" indent="0" algn="ctr" rtl="0">
                        <a:lnSpc>
                          <a:spcPct val="100000"/>
                        </a:lnSpc>
                        <a:spcBef>
                          <a:spcPts val="0"/>
                        </a:spcBef>
                        <a:spcAft>
                          <a:spcPts val="0"/>
                        </a:spcAft>
                        <a:buClr>
                          <a:srgbClr val="1D2A53"/>
                        </a:buClr>
                        <a:buSzPts val="1400"/>
                        <a:buFont typeface="Twentieth Century"/>
                        <a:buNone/>
                      </a:pPr>
                      <a:r>
                        <a:rPr lang="en-US" sz="1400" b="1" i="0" u="none" strike="noStrike" cap="none">
                          <a:solidFill>
                            <a:srgbClr val="1D2A53"/>
                          </a:solidFill>
                          <a:latin typeface="Twentieth Century"/>
                          <a:ea typeface="Twentieth Century"/>
                          <a:cs typeface="Twentieth Century"/>
                          <a:sym typeface="Twentieth Century"/>
                        </a:rPr>
                        <a:t>WHERE</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AB7E1"/>
                    </a:solidFill>
                  </a:tcPr>
                </a:tc>
                <a:tc>
                  <a:txBody>
                    <a:bodyPr/>
                    <a:lstStyle/>
                    <a:p>
                      <a:pPr marL="0" marR="0" lvl="0" indent="0" algn="ctr" rtl="0">
                        <a:lnSpc>
                          <a:spcPct val="100000"/>
                        </a:lnSpc>
                        <a:spcBef>
                          <a:spcPts val="0"/>
                        </a:spcBef>
                        <a:spcAft>
                          <a:spcPts val="0"/>
                        </a:spcAft>
                        <a:buClr>
                          <a:srgbClr val="1D2A53"/>
                        </a:buClr>
                        <a:buSzPts val="1400"/>
                        <a:buFont typeface="Twentieth Century"/>
                        <a:buNone/>
                      </a:pPr>
                      <a:r>
                        <a:rPr lang="en-US" sz="1400" b="1" i="0" u="none" strike="noStrike" cap="none">
                          <a:solidFill>
                            <a:srgbClr val="1D2A53"/>
                          </a:solidFill>
                          <a:latin typeface="Twentieth Century"/>
                          <a:ea typeface="Twentieth Century"/>
                          <a:cs typeface="Twentieth Century"/>
                          <a:sym typeface="Twentieth Century"/>
                        </a:rPr>
                        <a:t>WHO</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AB7E1"/>
                    </a:solidFill>
                  </a:tcPr>
                </a:tc>
                <a:extLst>
                  <a:ext uri="{0D108BD9-81ED-4DB2-BD59-A6C34878D82A}">
                    <a16:rowId xmlns:a16="http://schemas.microsoft.com/office/drawing/2014/main" val="10000"/>
                  </a:ext>
                </a:extLst>
              </a:tr>
              <a:tr h="1312350">
                <a:tc>
                  <a:txBody>
                    <a:bodyPr/>
                    <a:lstStyle/>
                    <a:p>
                      <a:pPr marL="0" marR="0" lvl="0" indent="0" algn="l" rtl="0">
                        <a:lnSpc>
                          <a:spcPct val="100000"/>
                        </a:lnSpc>
                        <a:spcBef>
                          <a:spcPts val="0"/>
                        </a:spcBef>
                        <a:spcAft>
                          <a:spcPts val="0"/>
                        </a:spcAft>
                        <a:buClr>
                          <a:srgbClr val="1D2A53"/>
                        </a:buClr>
                        <a:buSzPts val="1100"/>
                        <a:buFont typeface="Twentieth Century"/>
                        <a:buNone/>
                      </a:pPr>
                      <a:r>
                        <a:rPr lang="en-US" sz="1100" b="1" i="0" u="none" strike="noStrike" cap="none">
                          <a:solidFill>
                            <a:srgbClr val="1D2A53"/>
                          </a:solidFill>
                          <a:latin typeface="Twentieth Century"/>
                          <a:ea typeface="Twentieth Century"/>
                          <a:cs typeface="Twentieth Century"/>
                          <a:sym typeface="Twentieth Century"/>
                        </a:rPr>
                        <a:t>Immediate/High Frequency </a:t>
                      </a:r>
                      <a:endParaRPr sz="1100" b="0" i="0" u="none" strike="noStrike" cap="none">
                        <a:solidFill>
                          <a:srgbClr val="1D2A53"/>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1D2A53"/>
                        </a:buClr>
                        <a:buSzPts val="1100"/>
                        <a:buFont typeface="Twentieth Century"/>
                        <a:buNone/>
                      </a:pPr>
                      <a:r>
                        <a:rPr lang="en-US" sz="1100" b="0" i="0" u="none" strike="noStrike" cap="none">
                          <a:solidFill>
                            <a:srgbClr val="1D2A53"/>
                          </a:solidFill>
                          <a:latin typeface="Twentieth Century"/>
                          <a:ea typeface="Twentieth Century"/>
                          <a:cs typeface="Twentieth Century"/>
                          <a:sym typeface="Twentieth Century"/>
                        </a:rPr>
                        <a:t>In the moment, predictable</a:t>
                      </a:r>
                      <a:r>
                        <a:rPr lang="en-US" sz="1100" b="1" i="0" u="none" strike="noStrike" cap="none">
                          <a:solidFill>
                            <a:srgbClr val="1D2A53"/>
                          </a:solidFill>
                          <a:latin typeface="Twentieth Century"/>
                          <a:ea typeface="Twentieth Century"/>
                          <a:cs typeface="Twentieth Century"/>
                          <a:sym typeface="Twentieth Century"/>
                        </a:rPr>
                        <a:t>, </a:t>
                      </a:r>
                      <a:r>
                        <a:rPr lang="en-US" sz="1100">
                          <a:solidFill>
                            <a:srgbClr val="1D2A53"/>
                          </a:solidFill>
                          <a:latin typeface="Twentieth Century"/>
                          <a:ea typeface="Twentieth Century"/>
                          <a:cs typeface="Twentieth Century"/>
                          <a:sym typeface="Twentieth Century"/>
                        </a:rPr>
                        <a:t>d</a:t>
                      </a:r>
                      <a:r>
                        <a:rPr lang="en-US" sz="1100" b="0">
                          <a:solidFill>
                            <a:srgbClr val="1D2A53"/>
                          </a:solidFill>
                          <a:latin typeface="Twentieth Century"/>
                          <a:ea typeface="Twentieth Century"/>
                          <a:cs typeface="Twentieth Century"/>
                          <a:sym typeface="Twentieth Century"/>
                        </a:rPr>
                        <a:t>elivered at a high rate for a short period </a:t>
                      </a:r>
                      <a:endParaRPr/>
                    </a:p>
                    <a:p>
                      <a:pPr marL="0" marR="0" lvl="0" indent="0" algn="l" rtl="0">
                        <a:lnSpc>
                          <a:spcPct val="100000"/>
                        </a:lnSpc>
                        <a:spcBef>
                          <a:spcPts val="0"/>
                        </a:spcBef>
                        <a:spcAft>
                          <a:spcPts val="0"/>
                        </a:spcAft>
                        <a:buClr>
                          <a:srgbClr val="3A54A5"/>
                        </a:buClr>
                        <a:buSzPts val="1100"/>
                        <a:buFont typeface="Calibri"/>
                        <a:buNone/>
                      </a:pPr>
                      <a:endParaRPr sz="1100" b="0" i="0" u="none" strike="noStrike" cap="none">
                        <a:solidFill>
                          <a:srgbClr val="1D2A53"/>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1D2A53"/>
                        </a:buClr>
                        <a:buSzPts val="1100"/>
                        <a:buFont typeface="Twentieth Century"/>
                        <a:buNone/>
                      </a:pPr>
                      <a:r>
                        <a:rPr lang="en-US" sz="1100" b="0" i="0" u="none" strike="noStrike" cap="none">
                          <a:solidFill>
                            <a:srgbClr val="1D2A53"/>
                          </a:solidFill>
                          <a:latin typeface="Twentieth Century"/>
                          <a:ea typeface="Twentieth Century"/>
                          <a:cs typeface="Twentieth Century"/>
                          <a:sym typeface="Twentieth Century"/>
                        </a:rPr>
                        <a:t>(e.g., Gotchas, Paws, High Fives)</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AB7E1"/>
                    </a:solidFill>
                  </a:tcPr>
                </a:tc>
                <a:tc>
                  <a:txBody>
                    <a:bodyPr/>
                    <a:lstStyle/>
                    <a:p>
                      <a:pPr marL="0" marR="0" lvl="0" indent="0" algn="ctr" rtl="0">
                        <a:lnSpc>
                          <a:spcPct val="100000"/>
                        </a:lnSpc>
                        <a:spcBef>
                          <a:spcPts val="0"/>
                        </a:spcBef>
                        <a:spcAft>
                          <a:spcPts val="0"/>
                        </a:spcAft>
                        <a:buClr>
                          <a:srgbClr val="1D2A53"/>
                        </a:buClr>
                        <a:buSzPts val="1100"/>
                        <a:buFont typeface="Twentieth Century"/>
                        <a:buNone/>
                      </a:pPr>
                      <a:r>
                        <a:rPr lang="en-US" sz="1100" b="1" i="0" u="none" strike="noStrike" cap="none">
                          <a:solidFill>
                            <a:srgbClr val="1D2A53"/>
                          </a:solidFill>
                          <a:latin typeface="Twentieth Century"/>
                          <a:ea typeface="Twentieth Century"/>
                          <a:cs typeface="Twentieth Century"/>
                          <a:sym typeface="Twentieth Century"/>
                        </a:rPr>
                        <a:t>STUDENTS:</a:t>
                      </a:r>
                      <a:endParaRPr/>
                    </a:p>
                    <a:p>
                      <a:pPr marL="0" marR="0" lvl="0" indent="0" algn="ctr" rtl="0">
                        <a:lnSpc>
                          <a:spcPct val="100000"/>
                        </a:lnSpc>
                        <a:spcBef>
                          <a:spcPts val="220"/>
                        </a:spcBef>
                        <a:spcAft>
                          <a:spcPts val="0"/>
                        </a:spcAft>
                        <a:buClr>
                          <a:srgbClr val="3A54A5"/>
                        </a:buClr>
                        <a:buSzPts val="1100"/>
                        <a:buFont typeface="Calibri"/>
                        <a:buNone/>
                      </a:pPr>
                      <a:endParaRPr sz="1100" b="1" i="0" u="none" strike="noStrike" cap="none">
                        <a:solidFill>
                          <a:srgbClr val="1D2A53"/>
                        </a:solidFill>
                        <a:latin typeface="Twentieth Century"/>
                        <a:ea typeface="Twentieth Century"/>
                        <a:cs typeface="Twentieth Century"/>
                        <a:sym typeface="Twentieth Century"/>
                      </a:endParaRPr>
                    </a:p>
                    <a:p>
                      <a:pPr marL="0" marR="0" lvl="0" indent="0" algn="ctr" rtl="0">
                        <a:lnSpc>
                          <a:spcPct val="100000"/>
                        </a:lnSpc>
                        <a:spcBef>
                          <a:spcPts val="220"/>
                        </a:spcBef>
                        <a:spcAft>
                          <a:spcPts val="0"/>
                        </a:spcAft>
                        <a:buClr>
                          <a:srgbClr val="3A54A5"/>
                        </a:buClr>
                        <a:buSzPts val="1100"/>
                        <a:buFont typeface="Calibri"/>
                        <a:buNone/>
                      </a:pPr>
                      <a:endParaRPr sz="1100" b="0" i="0" u="none" strike="noStrike" cap="none">
                        <a:solidFill>
                          <a:srgbClr val="1D2A53"/>
                        </a:solidFill>
                        <a:latin typeface="Twentieth Century"/>
                        <a:ea typeface="Twentieth Century"/>
                        <a:cs typeface="Twentieth Century"/>
                        <a:sym typeface="Twentieth Century"/>
                      </a:endParaRPr>
                    </a:p>
                    <a:p>
                      <a:pPr marL="0" marR="0" lvl="0" indent="0" algn="ctr" rtl="0">
                        <a:lnSpc>
                          <a:spcPct val="100000"/>
                        </a:lnSpc>
                        <a:spcBef>
                          <a:spcPts val="220"/>
                        </a:spcBef>
                        <a:spcAft>
                          <a:spcPts val="0"/>
                        </a:spcAft>
                        <a:buClr>
                          <a:srgbClr val="3A54A5"/>
                        </a:buClr>
                        <a:buSzPts val="1100"/>
                        <a:buFont typeface="Calibri"/>
                        <a:buNone/>
                      </a:pPr>
                      <a:endParaRPr sz="1100" b="0" i="0" u="none" strike="noStrike" cap="none">
                        <a:solidFill>
                          <a:srgbClr val="1D2A53"/>
                        </a:solidFill>
                        <a:latin typeface="Twentieth Century"/>
                        <a:ea typeface="Twentieth Century"/>
                        <a:cs typeface="Twentieth Century"/>
                        <a:sym typeface="Twentieth Century"/>
                      </a:endParaRPr>
                    </a:p>
                    <a:p>
                      <a:pPr marL="0" marR="0" lvl="0" indent="0" algn="ctr" rtl="0">
                        <a:lnSpc>
                          <a:spcPct val="100000"/>
                        </a:lnSpc>
                        <a:spcBef>
                          <a:spcPts val="220"/>
                        </a:spcBef>
                        <a:spcAft>
                          <a:spcPts val="0"/>
                        </a:spcAft>
                        <a:buClr>
                          <a:srgbClr val="1D2A53"/>
                        </a:buClr>
                        <a:buSzPts val="1100"/>
                        <a:buFont typeface="Twentieth Century"/>
                        <a:buNone/>
                      </a:pPr>
                      <a:r>
                        <a:rPr lang="en-US" sz="1100" b="1" i="0" u="none" strike="noStrike" cap="none">
                          <a:solidFill>
                            <a:srgbClr val="1D2A53"/>
                          </a:solidFill>
                          <a:latin typeface="Twentieth Century"/>
                          <a:ea typeface="Twentieth Century"/>
                          <a:cs typeface="Twentieth Century"/>
                          <a:sym typeface="Twentieth Century"/>
                        </a:rPr>
                        <a:t>ADULTS:</a:t>
                      </a:r>
                      <a:endParaRPr/>
                    </a:p>
                    <a:p>
                      <a:pPr marL="0" marR="0" lvl="0" indent="0" algn="ctr" rtl="0">
                        <a:lnSpc>
                          <a:spcPct val="100000"/>
                        </a:lnSpc>
                        <a:spcBef>
                          <a:spcPts val="220"/>
                        </a:spcBef>
                        <a:spcAft>
                          <a:spcPts val="0"/>
                        </a:spcAft>
                        <a:buClr>
                          <a:srgbClr val="3A54A5"/>
                        </a:buClr>
                        <a:buSzPts val="1100"/>
                        <a:buFont typeface="Calibri"/>
                        <a:buNone/>
                      </a:pPr>
                      <a:endParaRPr sz="1100" b="0" i="0" u="none" strike="noStrike" cap="none">
                        <a:solidFill>
                          <a:srgbClr val="1D2A53"/>
                        </a:solidFill>
                        <a:latin typeface="Twentieth Century"/>
                        <a:ea typeface="Twentieth Century"/>
                        <a:cs typeface="Twentieth Century"/>
                        <a:sym typeface="Twentieth Century"/>
                      </a:endParaRPr>
                    </a:p>
                    <a:p>
                      <a:pPr marL="0" marR="0" lvl="0" indent="0" algn="ctr" rtl="0">
                        <a:lnSpc>
                          <a:spcPct val="100000"/>
                        </a:lnSpc>
                        <a:spcBef>
                          <a:spcPts val="220"/>
                        </a:spcBef>
                        <a:spcAft>
                          <a:spcPts val="0"/>
                        </a:spcAft>
                        <a:buClr>
                          <a:srgbClr val="3A54A5"/>
                        </a:buClr>
                        <a:buSzPts val="1100"/>
                        <a:buFont typeface="Calibri"/>
                        <a:buNone/>
                      </a:pPr>
                      <a:endParaRPr sz="1100" b="0" i="0" u="none" strike="noStrike" cap="none">
                        <a:solidFill>
                          <a:srgbClr val="1D2A53"/>
                        </a:solidFill>
                        <a:latin typeface="Twentieth Century"/>
                        <a:ea typeface="Twentieth Century"/>
                        <a:cs typeface="Twentieth Century"/>
                        <a:sym typeface="Twentieth Century"/>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1D2A53"/>
                        </a:buClr>
                        <a:buSzPts val="1100"/>
                        <a:buFont typeface="Twentieth Century"/>
                        <a:buNone/>
                      </a:pPr>
                      <a:r>
                        <a:rPr lang="en-US" sz="1100" b="0" i="0" u="none" strike="noStrike" cap="none">
                          <a:solidFill>
                            <a:srgbClr val="1D2A53"/>
                          </a:solidFill>
                          <a:latin typeface="Twentieth Century"/>
                          <a:ea typeface="Twentieth Century"/>
                          <a:cs typeface="Twentieth Century"/>
                          <a:sym typeface="Twentieth Century"/>
                        </a:rPr>
                        <a:t>High frequency for a short time when first teaching desired behavior or </a:t>
                      </a:r>
                      <a:endParaRPr/>
                    </a:p>
                    <a:p>
                      <a:pPr marL="0" marR="0" lvl="0" indent="0" algn="ctr" rtl="0">
                        <a:lnSpc>
                          <a:spcPct val="100000"/>
                        </a:lnSpc>
                        <a:spcBef>
                          <a:spcPts val="220"/>
                        </a:spcBef>
                        <a:spcAft>
                          <a:spcPts val="0"/>
                        </a:spcAft>
                        <a:buClr>
                          <a:srgbClr val="1D2A53"/>
                        </a:buClr>
                        <a:buSzPts val="1100"/>
                        <a:buFont typeface="Twentieth Century"/>
                        <a:buNone/>
                      </a:pPr>
                      <a:r>
                        <a:rPr lang="en-US" sz="1100" b="0" i="0" u="none" strike="noStrike" cap="none">
                          <a:solidFill>
                            <a:srgbClr val="1D2A53"/>
                          </a:solidFill>
                          <a:latin typeface="Twentieth Century"/>
                          <a:ea typeface="Twentieth Century"/>
                          <a:cs typeface="Twentieth Century"/>
                          <a:sym typeface="Twentieth Century"/>
                        </a:rPr>
                        <a:t>re-teaching identified problem behavior from data</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3A54A5"/>
                        </a:buClr>
                        <a:buSzPts val="1100"/>
                        <a:buFont typeface="Calibri"/>
                        <a:buNone/>
                      </a:pPr>
                      <a:endParaRPr sz="1100" b="0" i="0" u="none" strike="noStrike" cap="none">
                        <a:solidFill>
                          <a:srgbClr val="1D2A53"/>
                        </a:solidFill>
                        <a:latin typeface="Twentieth Century"/>
                        <a:ea typeface="Twentieth Century"/>
                        <a:cs typeface="Twentieth Century"/>
                        <a:sym typeface="Twentieth Century"/>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1D2A53"/>
                        </a:buClr>
                        <a:buSzPts val="1100"/>
                        <a:buFont typeface="Twentieth Century"/>
                        <a:buNone/>
                      </a:pPr>
                      <a:r>
                        <a:rPr lang="en-US" sz="1100" b="0" i="0" u="none" strike="noStrike" cap="none">
                          <a:solidFill>
                            <a:srgbClr val="1D2A53"/>
                          </a:solidFill>
                          <a:latin typeface="Twentieth Century"/>
                          <a:ea typeface="Twentieth Century"/>
                          <a:cs typeface="Twentieth Century"/>
                          <a:sym typeface="Twentieth Century"/>
                        </a:rPr>
                        <a:t>ALL STUDENTS, ALL ADULTS</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04675">
                <a:tc>
                  <a:txBody>
                    <a:bodyPr/>
                    <a:lstStyle/>
                    <a:p>
                      <a:pPr marL="0" marR="0" lvl="0" indent="0" algn="l" rtl="0">
                        <a:lnSpc>
                          <a:spcPct val="100000"/>
                        </a:lnSpc>
                        <a:spcBef>
                          <a:spcPts val="0"/>
                        </a:spcBef>
                        <a:spcAft>
                          <a:spcPts val="0"/>
                        </a:spcAft>
                        <a:buClr>
                          <a:srgbClr val="1D2A53"/>
                        </a:buClr>
                        <a:buSzPts val="1100"/>
                        <a:buFont typeface="Twentieth Century"/>
                        <a:buNone/>
                      </a:pPr>
                      <a:r>
                        <a:rPr lang="en-US" sz="1100" b="1" i="1" u="none" strike="noStrike" cap="none">
                          <a:solidFill>
                            <a:srgbClr val="1D2A53"/>
                          </a:solidFill>
                          <a:latin typeface="Twentieth Century"/>
                          <a:ea typeface="Twentieth Century"/>
                          <a:cs typeface="Twentieth Century"/>
                          <a:sym typeface="Twentieth Century"/>
                        </a:rPr>
                        <a:t>Redemption of  high frequency </a:t>
                      </a:r>
                      <a:endParaRPr sz="1100" b="1" i="0" u="none" strike="noStrike" cap="none">
                        <a:solidFill>
                          <a:srgbClr val="1D2A53"/>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1D2A53"/>
                        </a:buClr>
                        <a:buSzPts val="1100"/>
                        <a:buFont typeface="Twentieth Century"/>
                        <a:buNone/>
                      </a:pPr>
                      <a:r>
                        <a:rPr lang="en-US" sz="1100" b="0" i="1" u="none" strike="noStrike" cap="none">
                          <a:solidFill>
                            <a:srgbClr val="1D2A53"/>
                          </a:solidFill>
                          <a:latin typeface="Twentieth Century"/>
                          <a:ea typeface="Twentieth Century"/>
                          <a:cs typeface="Twentieth Century"/>
                          <a:sym typeface="Twentieth Century"/>
                        </a:rPr>
                        <a:t>(e.g., school store, drawings)</a:t>
                      </a:r>
                      <a:endParaRPr sz="1100" b="0" i="0" u="none" strike="noStrike" cap="none">
                        <a:solidFill>
                          <a:srgbClr val="1D2A53"/>
                        </a:solidFill>
                        <a:latin typeface="Twentieth Century"/>
                        <a:ea typeface="Twentieth Century"/>
                        <a:cs typeface="Twentieth Century"/>
                        <a:sym typeface="Twentieth Century"/>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AB7E1"/>
                    </a:solidFill>
                  </a:tcPr>
                </a:tc>
                <a:tc>
                  <a:txBody>
                    <a:bodyPr/>
                    <a:lstStyle/>
                    <a:p>
                      <a:pPr marL="0" marR="0" lvl="0" indent="0" algn="ctr" rtl="0">
                        <a:lnSpc>
                          <a:spcPct val="100000"/>
                        </a:lnSpc>
                        <a:spcBef>
                          <a:spcPts val="0"/>
                        </a:spcBef>
                        <a:spcAft>
                          <a:spcPts val="0"/>
                        </a:spcAft>
                        <a:buClr>
                          <a:srgbClr val="1D2A53"/>
                        </a:buClr>
                        <a:buSzPts val="1100"/>
                        <a:buFont typeface="Twentieth Century"/>
                        <a:buNone/>
                      </a:pPr>
                      <a:r>
                        <a:rPr lang="en-US" sz="1100" b="1" i="0" u="none" strike="noStrike" cap="none">
                          <a:solidFill>
                            <a:srgbClr val="1D2A53"/>
                          </a:solidFill>
                          <a:latin typeface="Twentieth Century"/>
                          <a:ea typeface="Twentieth Century"/>
                          <a:cs typeface="Twentieth Century"/>
                          <a:sym typeface="Twentieth Century"/>
                        </a:rPr>
                        <a:t>STUDENTS:</a:t>
                      </a:r>
                      <a:endParaRPr/>
                    </a:p>
                    <a:p>
                      <a:pPr marL="0" marR="0" lvl="0" indent="0" algn="ctr" rtl="0">
                        <a:lnSpc>
                          <a:spcPct val="100000"/>
                        </a:lnSpc>
                        <a:spcBef>
                          <a:spcPts val="220"/>
                        </a:spcBef>
                        <a:spcAft>
                          <a:spcPts val="0"/>
                        </a:spcAft>
                        <a:buClr>
                          <a:srgbClr val="3A54A5"/>
                        </a:buClr>
                        <a:buSzPts val="1100"/>
                        <a:buFont typeface="Calibri"/>
                        <a:buNone/>
                      </a:pPr>
                      <a:endParaRPr sz="1100" b="1" i="0" u="none" strike="noStrike" cap="none">
                        <a:solidFill>
                          <a:srgbClr val="1D2A53"/>
                        </a:solidFill>
                        <a:latin typeface="Twentieth Century"/>
                        <a:ea typeface="Twentieth Century"/>
                        <a:cs typeface="Twentieth Century"/>
                        <a:sym typeface="Twentieth Century"/>
                      </a:endParaRPr>
                    </a:p>
                    <a:p>
                      <a:pPr marL="0" marR="0" lvl="0" indent="0" algn="ctr" rtl="0">
                        <a:lnSpc>
                          <a:spcPct val="100000"/>
                        </a:lnSpc>
                        <a:spcBef>
                          <a:spcPts val="220"/>
                        </a:spcBef>
                        <a:spcAft>
                          <a:spcPts val="0"/>
                        </a:spcAft>
                        <a:buClr>
                          <a:srgbClr val="3A54A5"/>
                        </a:buClr>
                        <a:buSzPts val="1100"/>
                        <a:buFont typeface="Calibri"/>
                        <a:buNone/>
                      </a:pPr>
                      <a:endParaRPr sz="1100" b="1" i="0" u="none" strike="noStrike" cap="none">
                        <a:solidFill>
                          <a:srgbClr val="1D2A53"/>
                        </a:solidFill>
                        <a:latin typeface="Twentieth Century"/>
                        <a:ea typeface="Twentieth Century"/>
                        <a:cs typeface="Twentieth Century"/>
                        <a:sym typeface="Twentieth Century"/>
                      </a:endParaRPr>
                    </a:p>
                    <a:p>
                      <a:pPr marL="0" marR="0" lvl="0" indent="0" algn="ctr" rtl="0">
                        <a:lnSpc>
                          <a:spcPct val="100000"/>
                        </a:lnSpc>
                        <a:spcBef>
                          <a:spcPts val="220"/>
                        </a:spcBef>
                        <a:spcAft>
                          <a:spcPts val="0"/>
                        </a:spcAft>
                        <a:buClr>
                          <a:srgbClr val="1D2A53"/>
                        </a:buClr>
                        <a:buSzPts val="1100"/>
                        <a:buFont typeface="Twentieth Century"/>
                        <a:buNone/>
                      </a:pPr>
                      <a:r>
                        <a:rPr lang="en-US" sz="1100" b="1" i="0" u="none" strike="noStrike" cap="none">
                          <a:solidFill>
                            <a:srgbClr val="1D2A53"/>
                          </a:solidFill>
                          <a:latin typeface="Twentieth Century"/>
                          <a:ea typeface="Twentieth Century"/>
                          <a:cs typeface="Twentieth Century"/>
                          <a:sym typeface="Twentieth Century"/>
                        </a:rPr>
                        <a:t>ADULTS:</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1D2A53"/>
                        </a:buClr>
                        <a:buSzPts val="1100"/>
                        <a:buFont typeface="Twentieth Century"/>
                        <a:buNone/>
                      </a:pPr>
                      <a:r>
                        <a:rPr lang="en-US" sz="1100" b="0" i="0" u="none" strike="noStrike" cap="none">
                          <a:solidFill>
                            <a:srgbClr val="1D2A53"/>
                          </a:solidFill>
                          <a:latin typeface="Twentieth Century"/>
                          <a:ea typeface="Twentieth Century"/>
                          <a:cs typeface="Twentieth Century"/>
                          <a:sym typeface="Twentieth Century"/>
                        </a:rPr>
                        <a:t>At least monthly</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3A54A5"/>
                        </a:buClr>
                        <a:buSzPts val="1100"/>
                        <a:buFont typeface="Calibri"/>
                        <a:buNone/>
                      </a:pPr>
                      <a:endParaRPr sz="1100" b="0" i="0" u="none" strike="noStrike" cap="none">
                        <a:solidFill>
                          <a:srgbClr val="1D2A53"/>
                        </a:solidFill>
                        <a:latin typeface="Twentieth Century"/>
                        <a:ea typeface="Twentieth Century"/>
                        <a:cs typeface="Twentieth Century"/>
                        <a:sym typeface="Twentieth Century"/>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1D2A53"/>
                        </a:buClr>
                        <a:buSzPts val="1100"/>
                        <a:buFont typeface="Twentieth Century"/>
                        <a:buNone/>
                      </a:pPr>
                      <a:r>
                        <a:rPr lang="en-US" sz="1100" b="0" i="0" u="none" strike="noStrike" cap="none">
                          <a:solidFill>
                            <a:srgbClr val="1D2A53"/>
                          </a:solidFill>
                          <a:latin typeface="Twentieth Century"/>
                          <a:ea typeface="Twentieth Century"/>
                          <a:cs typeface="Twentieth Century"/>
                          <a:sym typeface="Twentieth Century"/>
                        </a:rPr>
                        <a:t>ALL STUDENTS, ALL ADULTS</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760475">
                <a:tc>
                  <a:txBody>
                    <a:bodyPr/>
                    <a:lstStyle/>
                    <a:p>
                      <a:pPr marL="0" marR="0" lvl="0" indent="0" algn="l" rtl="0">
                        <a:lnSpc>
                          <a:spcPct val="100000"/>
                        </a:lnSpc>
                        <a:spcBef>
                          <a:spcPts val="0"/>
                        </a:spcBef>
                        <a:spcAft>
                          <a:spcPts val="0"/>
                        </a:spcAft>
                        <a:buClr>
                          <a:srgbClr val="1D2A53"/>
                        </a:buClr>
                        <a:buSzPts val="1100"/>
                        <a:buFont typeface="Twentieth Century"/>
                        <a:buNone/>
                      </a:pPr>
                      <a:r>
                        <a:rPr lang="en-US" sz="1100" b="1" i="0" u="none" strike="noStrike" cap="none">
                          <a:solidFill>
                            <a:srgbClr val="1D2A53"/>
                          </a:solidFill>
                          <a:latin typeface="Twentieth Century"/>
                          <a:ea typeface="Twentieth Century"/>
                          <a:cs typeface="Twentieth Century"/>
                          <a:sym typeface="Twentieth Century"/>
                        </a:rPr>
                        <a:t>Intermittent/Unpredictable </a:t>
                      </a:r>
                      <a:r>
                        <a:rPr lang="en-US" sz="1100" b="0" i="1" u="none" strike="noStrike" cap="none">
                          <a:solidFill>
                            <a:srgbClr val="1D2A53"/>
                          </a:solidFill>
                          <a:latin typeface="Twentieth Century"/>
                          <a:ea typeface="Twentieth Century"/>
                          <a:cs typeface="Twentieth Century"/>
                          <a:sym typeface="Twentieth Century"/>
                        </a:rPr>
                        <a:t>(e.g., surprise homework completion treat, random use of gotchas in hallway)</a:t>
                      </a:r>
                      <a:endParaRPr sz="1100" b="0" i="0" u="none" strike="noStrike" cap="none">
                        <a:solidFill>
                          <a:srgbClr val="1D2A53"/>
                        </a:solidFill>
                        <a:latin typeface="Twentieth Century"/>
                        <a:ea typeface="Twentieth Century"/>
                        <a:cs typeface="Twentieth Century"/>
                        <a:sym typeface="Twentieth Century"/>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AB7E1"/>
                    </a:solidFill>
                  </a:tcPr>
                </a:tc>
                <a:tc>
                  <a:txBody>
                    <a:bodyPr/>
                    <a:lstStyle/>
                    <a:p>
                      <a:pPr marL="0" marR="0" lvl="0" indent="0" algn="ctr" rtl="0">
                        <a:lnSpc>
                          <a:spcPct val="100000"/>
                        </a:lnSpc>
                        <a:spcBef>
                          <a:spcPts val="0"/>
                        </a:spcBef>
                        <a:spcAft>
                          <a:spcPts val="0"/>
                        </a:spcAft>
                        <a:buClr>
                          <a:srgbClr val="1D2A53"/>
                        </a:buClr>
                        <a:buSzPts val="1100"/>
                        <a:buFont typeface="Twentieth Century"/>
                        <a:buNone/>
                      </a:pPr>
                      <a:r>
                        <a:rPr lang="en-US" sz="1100" b="1" i="0" u="none" strike="noStrike" cap="none">
                          <a:solidFill>
                            <a:srgbClr val="1D2A53"/>
                          </a:solidFill>
                          <a:latin typeface="Twentieth Century"/>
                          <a:ea typeface="Twentieth Century"/>
                          <a:cs typeface="Twentieth Century"/>
                          <a:sym typeface="Twentieth Century"/>
                        </a:rPr>
                        <a:t>STUDENTS:</a:t>
                      </a:r>
                      <a:endParaRPr/>
                    </a:p>
                    <a:p>
                      <a:pPr marL="0" marR="0" lvl="0" indent="0" algn="ctr" rtl="0">
                        <a:lnSpc>
                          <a:spcPct val="100000"/>
                        </a:lnSpc>
                        <a:spcBef>
                          <a:spcPts val="220"/>
                        </a:spcBef>
                        <a:spcAft>
                          <a:spcPts val="0"/>
                        </a:spcAft>
                        <a:buClr>
                          <a:srgbClr val="3A54A5"/>
                        </a:buClr>
                        <a:buSzPts val="1100"/>
                        <a:buFont typeface="Calibri"/>
                        <a:buNone/>
                      </a:pPr>
                      <a:endParaRPr sz="1100" b="1" i="0" u="none" strike="noStrike" cap="none">
                        <a:solidFill>
                          <a:srgbClr val="1D2A53"/>
                        </a:solidFill>
                        <a:latin typeface="Twentieth Century"/>
                        <a:ea typeface="Twentieth Century"/>
                        <a:cs typeface="Twentieth Century"/>
                        <a:sym typeface="Twentieth Century"/>
                      </a:endParaRPr>
                    </a:p>
                    <a:p>
                      <a:pPr marL="0" marR="0" lvl="0" indent="0" algn="ctr" rtl="0">
                        <a:lnSpc>
                          <a:spcPct val="100000"/>
                        </a:lnSpc>
                        <a:spcBef>
                          <a:spcPts val="220"/>
                        </a:spcBef>
                        <a:spcAft>
                          <a:spcPts val="0"/>
                        </a:spcAft>
                        <a:buClr>
                          <a:srgbClr val="1D2A53"/>
                        </a:buClr>
                        <a:buSzPts val="1100"/>
                        <a:buFont typeface="Twentieth Century"/>
                        <a:buNone/>
                      </a:pPr>
                      <a:r>
                        <a:rPr lang="en-US" sz="1100" b="1" i="0" u="none" strike="noStrike" cap="none">
                          <a:solidFill>
                            <a:srgbClr val="1D2A53"/>
                          </a:solidFill>
                          <a:latin typeface="Twentieth Century"/>
                          <a:ea typeface="Twentieth Century"/>
                          <a:cs typeface="Twentieth Century"/>
                          <a:sym typeface="Twentieth Century"/>
                        </a:rPr>
                        <a:t>ADULTS:</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1D2A53"/>
                        </a:buClr>
                        <a:buSzPts val="1100"/>
                        <a:buFont typeface="Twentieth Century"/>
                        <a:buNone/>
                      </a:pPr>
                      <a:r>
                        <a:rPr lang="en-US" sz="1100" b="0" i="0" u="none" strike="noStrike" cap="none">
                          <a:solidFill>
                            <a:srgbClr val="1D2A53"/>
                          </a:solidFill>
                          <a:latin typeface="Twentieth Century"/>
                          <a:ea typeface="Twentieth Century"/>
                          <a:cs typeface="Twentieth Century"/>
                          <a:sym typeface="Twentieth Century"/>
                        </a:rPr>
                        <a:t>Maintaining a taught behavior (fading)</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A54A5"/>
                        </a:buClr>
                        <a:buSzPts val="1100"/>
                        <a:buFont typeface="Calibri"/>
                        <a:buNone/>
                      </a:pPr>
                      <a:endParaRPr sz="1100" b="0" i="0" u="none" strike="noStrike" cap="none">
                        <a:solidFill>
                          <a:srgbClr val="1D2A53"/>
                        </a:solidFill>
                        <a:latin typeface="Twentieth Century"/>
                        <a:ea typeface="Twentieth Century"/>
                        <a:cs typeface="Twentieth Century"/>
                        <a:sym typeface="Twentieth Century"/>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1D2A53"/>
                        </a:buClr>
                        <a:buSzPts val="1100"/>
                        <a:buFont typeface="Twentieth Century"/>
                        <a:buNone/>
                      </a:pPr>
                      <a:r>
                        <a:rPr lang="en-US" sz="1100" b="0" i="0" u="none" strike="noStrike" cap="none">
                          <a:solidFill>
                            <a:srgbClr val="1D2A53"/>
                          </a:solidFill>
                          <a:latin typeface="Twentieth Century"/>
                          <a:ea typeface="Twentieth Century"/>
                          <a:cs typeface="Twentieth Century"/>
                          <a:sym typeface="Twentieth Century"/>
                        </a:rPr>
                        <a:t>ALL STUDENTS, ALL ADULTS</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1050550">
                <a:tc>
                  <a:txBody>
                    <a:bodyPr/>
                    <a:lstStyle/>
                    <a:p>
                      <a:pPr marL="0" marR="0" lvl="0" indent="0" algn="l" rtl="0">
                        <a:lnSpc>
                          <a:spcPct val="100000"/>
                        </a:lnSpc>
                        <a:spcBef>
                          <a:spcPts val="0"/>
                        </a:spcBef>
                        <a:spcAft>
                          <a:spcPts val="0"/>
                        </a:spcAft>
                        <a:buClr>
                          <a:srgbClr val="1D2A53"/>
                        </a:buClr>
                        <a:buSzPts val="1100"/>
                        <a:buFont typeface="Twentieth Century"/>
                        <a:buNone/>
                      </a:pPr>
                      <a:r>
                        <a:rPr lang="en-US" sz="1100" b="1" i="0" u="none" strike="noStrike" cap="none">
                          <a:solidFill>
                            <a:srgbClr val="1D2A53"/>
                          </a:solidFill>
                          <a:latin typeface="Twentieth Century"/>
                          <a:ea typeface="Twentieth Century"/>
                          <a:cs typeface="Twentieth Century"/>
                          <a:sym typeface="Twentieth Century"/>
                        </a:rPr>
                        <a:t>Long-term School-wide Celebrations (school-wide not individually based)</a:t>
                      </a:r>
                      <a:endParaRPr sz="1100" b="0" i="0" u="none" strike="noStrike" cap="none">
                        <a:solidFill>
                          <a:srgbClr val="1D2A53"/>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1D2A53"/>
                        </a:buClr>
                        <a:buSzPts val="1100"/>
                        <a:buFont typeface="Twentieth Century"/>
                        <a:buNone/>
                      </a:pPr>
                      <a:r>
                        <a:rPr lang="en-US" sz="1100" b="1" i="0" u="none" strike="noStrike" cap="none">
                          <a:solidFill>
                            <a:srgbClr val="1D2A53"/>
                          </a:solidFill>
                          <a:latin typeface="Twentieth Century"/>
                          <a:ea typeface="Twentieth Century"/>
                          <a:cs typeface="Twentieth Century"/>
                          <a:sym typeface="Twentieth Century"/>
                        </a:rPr>
                        <a:t>FOR:</a:t>
                      </a:r>
                      <a:r>
                        <a:rPr lang="en-US" sz="1100" b="0" i="0" u="none" strike="noStrike" cap="none">
                          <a:solidFill>
                            <a:srgbClr val="1D2A53"/>
                          </a:solidFill>
                          <a:latin typeface="Twentieth Century"/>
                          <a:ea typeface="Twentieth Century"/>
                          <a:cs typeface="Twentieth Century"/>
                          <a:sym typeface="Twentieth Century"/>
                        </a:rPr>
                        <a:t>  Ex:  ODR reduction, school-wide target met for certain setting/behavior area</a:t>
                      </a:r>
                      <a:endParaRPr/>
                    </a:p>
                    <a:p>
                      <a:pPr marL="0" marR="0" lvl="0" indent="0" algn="l" rtl="0">
                        <a:lnSpc>
                          <a:spcPct val="100000"/>
                        </a:lnSpc>
                        <a:spcBef>
                          <a:spcPts val="0"/>
                        </a:spcBef>
                        <a:spcAft>
                          <a:spcPts val="0"/>
                        </a:spcAft>
                        <a:buClr>
                          <a:srgbClr val="1D2A53"/>
                        </a:buClr>
                        <a:buSzPts val="1100"/>
                        <a:buFont typeface="Twentieth Century"/>
                        <a:buNone/>
                      </a:pPr>
                      <a:r>
                        <a:rPr lang="en-US" sz="1100" b="1" i="0" u="none" strike="noStrike" cap="none">
                          <a:solidFill>
                            <a:srgbClr val="1D2A53"/>
                          </a:solidFill>
                          <a:latin typeface="Twentieth Century"/>
                          <a:ea typeface="Twentieth Century"/>
                          <a:cs typeface="Twentieth Century"/>
                          <a:sym typeface="Twentieth Century"/>
                        </a:rPr>
                        <a:t>ACTIVITY:</a:t>
                      </a:r>
                      <a:r>
                        <a:rPr lang="en-US" sz="1100" b="0" i="0" u="none" strike="noStrike" cap="none">
                          <a:solidFill>
                            <a:srgbClr val="1D2A53"/>
                          </a:solidFill>
                          <a:latin typeface="Twentieth Century"/>
                          <a:ea typeface="Twentieth Century"/>
                          <a:cs typeface="Twentieth Century"/>
                          <a:sym typeface="Twentieth Century"/>
                        </a:rPr>
                        <a:t>  (e.g., ice cream social, dance, game day)</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AB7E1"/>
                    </a:solidFill>
                  </a:tcPr>
                </a:tc>
                <a:tc>
                  <a:txBody>
                    <a:bodyPr/>
                    <a:lstStyle/>
                    <a:p>
                      <a:pPr marL="0" marR="0" lvl="0" indent="0" algn="ctr" rtl="0">
                        <a:lnSpc>
                          <a:spcPct val="100000"/>
                        </a:lnSpc>
                        <a:spcBef>
                          <a:spcPts val="0"/>
                        </a:spcBef>
                        <a:spcAft>
                          <a:spcPts val="0"/>
                        </a:spcAft>
                        <a:buClr>
                          <a:srgbClr val="1D2A53"/>
                        </a:buClr>
                        <a:buSzPts val="1100"/>
                        <a:buFont typeface="Twentieth Century"/>
                        <a:buNone/>
                      </a:pPr>
                      <a:r>
                        <a:rPr lang="en-US" sz="1100" b="1" i="0" u="none" strike="noStrike" cap="none">
                          <a:solidFill>
                            <a:srgbClr val="1D2A53"/>
                          </a:solidFill>
                          <a:latin typeface="Twentieth Century"/>
                          <a:ea typeface="Twentieth Century"/>
                          <a:cs typeface="Twentieth Century"/>
                          <a:sym typeface="Twentieth Century"/>
                        </a:rPr>
                        <a:t>BOTH TOGETHER:</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1D2A53"/>
                        </a:buClr>
                        <a:buSzPts val="1100"/>
                        <a:buFont typeface="Twentieth Century"/>
                        <a:buNone/>
                      </a:pPr>
                      <a:r>
                        <a:rPr lang="en-US" sz="1100" b="0" i="0" u="none" strike="noStrike" cap="none">
                          <a:solidFill>
                            <a:srgbClr val="1D2A53"/>
                          </a:solidFill>
                          <a:latin typeface="Twentieth Century"/>
                          <a:ea typeface="Twentieth Century"/>
                          <a:cs typeface="Twentieth Century"/>
                          <a:sym typeface="Twentieth Century"/>
                        </a:rPr>
                        <a:t>At least quarterly</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A54A5"/>
                        </a:buClr>
                        <a:buSzPts val="1100"/>
                        <a:buFont typeface="Calibri"/>
                        <a:buNone/>
                      </a:pPr>
                      <a:endParaRPr sz="1100" b="0" i="0" u="none" strike="noStrike" cap="none">
                        <a:solidFill>
                          <a:srgbClr val="1D2A53"/>
                        </a:solidFill>
                        <a:latin typeface="Twentieth Century"/>
                        <a:ea typeface="Twentieth Century"/>
                        <a:cs typeface="Twentieth Century"/>
                        <a:sym typeface="Twentieth Century"/>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1D2A53"/>
                        </a:buClr>
                        <a:buSzPts val="1100"/>
                        <a:buFont typeface="Twentieth Century"/>
                        <a:buNone/>
                      </a:pPr>
                      <a:r>
                        <a:rPr lang="en-US" sz="1100" b="1" i="0" u="sng" strike="noStrike" cap="none" dirty="0">
                          <a:solidFill>
                            <a:srgbClr val="1D2A53"/>
                          </a:solidFill>
                          <a:latin typeface="Twentieth Century"/>
                          <a:ea typeface="Twentieth Century"/>
                          <a:cs typeface="Twentieth Century"/>
                          <a:sym typeface="Twentieth Century"/>
                        </a:rPr>
                        <a:t>ALL</a:t>
                      </a:r>
                      <a:r>
                        <a:rPr lang="en-US" sz="1100" b="1" i="0" u="none" strike="noStrike" cap="none" dirty="0">
                          <a:solidFill>
                            <a:srgbClr val="1D2A53"/>
                          </a:solidFill>
                          <a:latin typeface="Twentieth Century"/>
                          <a:ea typeface="Twentieth Century"/>
                          <a:cs typeface="Twentieth Century"/>
                          <a:sym typeface="Twentieth Century"/>
                        </a:rPr>
                        <a:t> STUDENTS</a:t>
                      </a:r>
                      <a:r>
                        <a:rPr lang="en-US" sz="1100" b="0" i="0" u="none" strike="noStrike" cap="none" dirty="0">
                          <a:solidFill>
                            <a:srgbClr val="1D2A53"/>
                          </a:solidFill>
                          <a:latin typeface="Twentieth Century"/>
                          <a:ea typeface="Twentieth Century"/>
                          <a:cs typeface="Twentieth Century"/>
                          <a:sym typeface="Twentieth Century"/>
                        </a:rPr>
                        <a:t>, ALL ADULTS</a:t>
                      </a:r>
                      <a:endParaRPr dirty="0"/>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0"/>
          <p:cNvSpPr txBox="1">
            <a:spLocks noGrp="1"/>
          </p:cNvSpPr>
          <p:nvPr>
            <p:ph type="title"/>
          </p:nvPr>
        </p:nvSpPr>
        <p:spPr>
          <a:xfrm>
            <a:off x="3144122" y="350800"/>
            <a:ext cx="8135400" cy="620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3600"/>
              <a:buFont typeface="Calibri"/>
              <a:buNone/>
            </a:pPr>
            <a:r>
              <a:rPr lang="en-US" sz="3800" b="1">
                <a:solidFill>
                  <a:srgbClr val="FFFFFF"/>
                </a:solidFill>
              </a:rPr>
              <a:t>Team Implementation Planning</a:t>
            </a:r>
            <a:endParaRPr sz="3800" b="1" i="0" u="none" strike="noStrike" cap="none">
              <a:solidFill>
                <a:srgbClr val="FFFFFF"/>
              </a:solidFill>
            </a:endParaRPr>
          </a:p>
        </p:txBody>
      </p:sp>
      <p:sp>
        <p:nvSpPr>
          <p:cNvPr id="314" name="Google Shape;314;p40"/>
          <p:cNvSpPr txBox="1"/>
          <p:nvPr/>
        </p:nvSpPr>
        <p:spPr>
          <a:xfrm>
            <a:off x="241553" y="1562325"/>
            <a:ext cx="6699600" cy="12315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3200">
                <a:latin typeface="Calibri"/>
                <a:ea typeface="Calibri"/>
                <a:cs typeface="Calibri"/>
                <a:sym typeface="Calibri"/>
              </a:rPr>
              <a:t>Use TFI 1.9 Teaching Expectations Activities  to guide your work.</a:t>
            </a:r>
            <a:endParaRPr sz="3200">
              <a:latin typeface="Calibri"/>
              <a:ea typeface="Calibri"/>
              <a:cs typeface="Calibri"/>
              <a:sym typeface="Calibri"/>
            </a:endParaRPr>
          </a:p>
        </p:txBody>
      </p:sp>
      <p:pic>
        <p:nvPicPr>
          <p:cNvPr id="315" name="Google Shape;315;p4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384077" y="1562325"/>
            <a:ext cx="2426076" cy="3142402"/>
          </a:xfrm>
          <a:prstGeom prst="rect">
            <a:avLst/>
          </a:prstGeom>
          <a:noFill/>
          <a:ln>
            <a:noFill/>
          </a:ln>
          <a:effectLst>
            <a:outerShdw blurRad="57150" dist="19050" dir="5400000" algn="bl" rotWithShape="0">
              <a:srgbClr val="000000">
                <a:alpha val="50000"/>
              </a:srgbClr>
            </a:outerShdw>
          </a:effectLst>
        </p:spPr>
      </p:pic>
      <p:sp>
        <p:nvSpPr>
          <p:cNvPr id="316" name="Google Shape;316;p40"/>
          <p:cNvSpPr txBox="1"/>
          <p:nvPr/>
        </p:nvSpPr>
        <p:spPr>
          <a:xfrm>
            <a:off x="79325" y="2871638"/>
            <a:ext cx="7142400" cy="465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u="sng">
                <a:solidFill>
                  <a:schemeClr val="hlink"/>
                </a:solidFill>
                <a:latin typeface="Calibri"/>
                <a:ea typeface="Calibri"/>
                <a:cs typeface="Calibri"/>
                <a:sym typeface="Calibri"/>
                <a:hlinkClick r:id="rId4"/>
              </a:rPr>
              <a:t>Implementation Planning Workbook: TFI 1.9 Feedback &amp; Acknowledgement Activities 1-3 </a:t>
            </a:r>
            <a:endParaRPr sz="400">
              <a:latin typeface="Calibri"/>
              <a:ea typeface="Calibri"/>
              <a:cs typeface="Calibri"/>
              <a:sym typeface="Calibri"/>
            </a:endParaRPr>
          </a:p>
          <a:p>
            <a:pPr marL="0" marR="0" lvl="0" indent="0" algn="l" rtl="0">
              <a:spcBef>
                <a:spcPts val="0"/>
              </a:spcBef>
              <a:spcAft>
                <a:spcPts val="0"/>
              </a:spcAft>
              <a:buNone/>
            </a:pPr>
            <a:endParaRPr sz="600">
              <a:solidFill>
                <a:srgbClr val="3A54A5"/>
              </a:solidFill>
              <a:latin typeface="Calibri"/>
              <a:ea typeface="Calibri"/>
              <a:cs typeface="Calibri"/>
              <a:sym typeface="Calibri"/>
            </a:endParaRPr>
          </a:p>
        </p:txBody>
      </p:sp>
      <p:pic>
        <p:nvPicPr>
          <p:cNvPr id="317" name="Google Shape;317;p40" descr="Picture shows four activities for TFI 1.9 feedback and acknowledgment"/>
          <p:cNvPicPr preferRelativeResize="0"/>
          <p:nvPr/>
        </p:nvPicPr>
        <p:blipFill>
          <a:blip r:embed="rId5">
            <a:alphaModFix/>
          </a:blip>
          <a:stretch>
            <a:fillRect/>
          </a:stretch>
        </p:blipFill>
        <p:spPr>
          <a:xfrm>
            <a:off x="79325" y="3384947"/>
            <a:ext cx="7910615" cy="1398275"/>
          </a:xfrm>
          <a:prstGeom prst="rect">
            <a:avLst/>
          </a:prstGeom>
          <a:noFill/>
          <a:ln w="9525" cap="flat" cmpd="sng">
            <a:solidFill>
              <a:schemeClr val="dk1"/>
            </a:solidFill>
            <a:prstDash val="solid"/>
            <a:round/>
            <a:headEnd type="none" w="sm" len="sm"/>
            <a:tailEnd type="none" w="sm" len="sm"/>
          </a:ln>
        </p:spPr>
      </p:pic>
      <p:sp>
        <p:nvSpPr>
          <p:cNvPr id="318" name="Google Shape;318;p40"/>
          <p:cNvSpPr txBox="1"/>
          <p:nvPr/>
        </p:nvSpPr>
        <p:spPr>
          <a:xfrm>
            <a:off x="5446150" y="5374350"/>
            <a:ext cx="2854200" cy="1108200"/>
          </a:xfrm>
          <a:prstGeom prst="rect">
            <a:avLst/>
          </a:prstGeom>
          <a:solidFill>
            <a:srgbClr val="DDDDDA"/>
          </a:solidFill>
          <a:ln w="38100" cap="flat" cmpd="sng">
            <a:solidFill>
              <a:srgbClr val="EAB28F"/>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a:latin typeface="Calibri"/>
                <a:ea typeface="Calibri"/>
                <a:cs typeface="Calibri"/>
                <a:sym typeface="Calibri"/>
              </a:rPr>
              <a:t>Update  your action plan as needed for</a:t>
            </a:r>
            <a:endParaRPr sz="2000" b="1">
              <a:latin typeface="Calibri"/>
              <a:ea typeface="Calibri"/>
              <a:cs typeface="Calibri"/>
              <a:sym typeface="Calibri"/>
            </a:endParaRPr>
          </a:p>
          <a:p>
            <a:pPr marL="0" lvl="0" indent="0" algn="ctr" rtl="0">
              <a:spcBef>
                <a:spcPts val="0"/>
              </a:spcBef>
              <a:spcAft>
                <a:spcPts val="0"/>
              </a:spcAft>
              <a:buNone/>
            </a:pPr>
            <a:r>
              <a:rPr lang="en-US" sz="2000" b="1">
                <a:latin typeface="Calibri"/>
                <a:ea typeface="Calibri"/>
                <a:cs typeface="Calibri"/>
                <a:sym typeface="Calibri"/>
              </a:rPr>
              <a:t> 1.9</a:t>
            </a:r>
            <a:endParaRPr sz="2000" b="1">
              <a:latin typeface="Calibri"/>
              <a:ea typeface="Calibri"/>
              <a:cs typeface="Calibri"/>
              <a:sym typeface="Calibri"/>
            </a:endParaRPr>
          </a:p>
        </p:txBody>
      </p:sp>
      <p:sp>
        <p:nvSpPr>
          <p:cNvPr id="319" name="Google Shape;319;p40"/>
          <p:cNvSpPr/>
          <p:nvPr/>
        </p:nvSpPr>
        <p:spPr>
          <a:xfrm>
            <a:off x="2550125" y="5237400"/>
            <a:ext cx="2200800" cy="1393800"/>
          </a:xfrm>
          <a:prstGeom prst="rect">
            <a:avLst/>
          </a:prstGeom>
          <a:solidFill>
            <a:srgbClr val="DDDDDA"/>
          </a:solidFill>
          <a:ln w="38100" cap="flat" cmpd="sng">
            <a:solidFill>
              <a:srgbClr val="78BE2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rgbClr val="000000"/>
                </a:solidFill>
                <a:latin typeface="Calibri"/>
                <a:ea typeface="Calibri"/>
                <a:cs typeface="Calibri"/>
                <a:sym typeface="Calibri"/>
              </a:rPr>
              <a:t>Professional Development</a:t>
            </a:r>
            <a:endParaRPr sz="1800" b="1">
              <a:solidFill>
                <a:srgbClr val="000000"/>
              </a:solidFill>
              <a:latin typeface="Calibri"/>
              <a:ea typeface="Calibri"/>
              <a:cs typeface="Calibri"/>
              <a:sym typeface="Calibri"/>
            </a:endParaRPr>
          </a:p>
          <a:p>
            <a:pPr marL="0" lvl="0" indent="0" algn="ctr" rtl="0">
              <a:spcBef>
                <a:spcPts val="0"/>
              </a:spcBef>
              <a:spcAft>
                <a:spcPts val="0"/>
              </a:spcAft>
              <a:buNone/>
            </a:pPr>
            <a:r>
              <a:rPr lang="en-US" b="1" i="1">
                <a:solidFill>
                  <a:srgbClr val="000000"/>
                </a:solidFill>
                <a:latin typeface="Calibri"/>
                <a:ea typeface="Calibri"/>
                <a:cs typeface="Calibri"/>
                <a:sym typeface="Calibri"/>
              </a:rPr>
              <a:t>How and when will you bring this information back to staff?</a:t>
            </a: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3073622" y="350825"/>
            <a:ext cx="8423400" cy="620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3600"/>
              <a:buFont typeface="Calibri"/>
              <a:buNone/>
            </a:pPr>
            <a:r>
              <a:rPr lang="en-US" sz="3400" b="1">
                <a:solidFill>
                  <a:srgbClr val="FFFFFF"/>
                </a:solidFill>
              </a:rPr>
              <a:t>Tier 1: Implementation Fidelity</a:t>
            </a:r>
            <a:endParaRPr sz="3400" b="1" i="0" u="none" strike="noStrike" cap="none">
              <a:solidFill>
                <a:srgbClr val="FFFFFF"/>
              </a:solidFill>
            </a:endParaRPr>
          </a:p>
        </p:txBody>
      </p:sp>
      <p:graphicFrame>
        <p:nvGraphicFramePr>
          <p:cNvPr id="139" name="Google Shape;139;p21" descr="Two items listed: team composition and team operating procedures.  These items are highlighted on this slide." title="TFI Sub-scale: Team"/>
          <p:cNvGraphicFramePr/>
          <p:nvPr/>
        </p:nvGraphicFramePr>
        <p:xfrm>
          <a:off x="1604958" y="1363797"/>
          <a:ext cx="3000000" cy="3000000"/>
        </p:xfrm>
        <a:graphic>
          <a:graphicData uri="http://schemas.openxmlformats.org/drawingml/2006/table">
            <a:tbl>
              <a:tblPr firstRow="1" bandRow="1">
                <a:noFill/>
                <a:tableStyleId>{2DCC322B-D526-4F9B-B7B9-ECE517ACBBE7}</a:tableStyleId>
              </a:tblPr>
              <a:tblGrid>
                <a:gridCol w="824525">
                  <a:extLst>
                    <a:ext uri="{9D8B030D-6E8A-4147-A177-3AD203B41FA5}">
                      <a16:colId xmlns:a16="http://schemas.microsoft.com/office/drawing/2014/main" val="20000"/>
                    </a:ext>
                  </a:extLst>
                </a:gridCol>
                <a:gridCol w="3937350">
                  <a:extLst>
                    <a:ext uri="{9D8B030D-6E8A-4147-A177-3AD203B41FA5}">
                      <a16:colId xmlns:a16="http://schemas.microsoft.com/office/drawing/2014/main" val="20001"/>
                    </a:ext>
                  </a:extLst>
                </a:gridCol>
              </a:tblGrid>
              <a:tr h="534125">
                <a:tc gridSpan="2">
                  <a:txBody>
                    <a:bodyPr/>
                    <a:lstStyle/>
                    <a:p>
                      <a:pPr marL="0" marR="0" lvl="0" indent="0" algn="ctr" rtl="0">
                        <a:spcBef>
                          <a:spcPts val="0"/>
                        </a:spcBef>
                        <a:spcAft>
                          <a:spcPts val="0"/>
                        </a:spcAft>
                        <a:buNone/>
                      </a:pPr>
                      <a:r>
                        <a:rPr lang="en-US" sz="2200" b="0" u="none">
                          <a:solidFill>
                            <a:srgbClr val="000000"/>
                          </a:solidFill>
                        </a:rPr>
                        <a:t>TFI Sub-Scale: </a:t>
                      </a:r>
                      <a:r>
                        <a:rPr lang="en-US" sz="2200" u="none">
                          <a:solidFill>
                            <a:srgbClr val="000000"/>
                          </a:solidFill>
                        </a:rPr>
                        <a:t>Team </a:t>
                      </a:r>
                      <a:endParaRPr sz="2200" b="0" u="none">
                        <a:solidFill>
                          <a:srgbClr val="000000"/>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451350">
                <a:tc>
                  <a:txBody>
                    <a:bodyPr/>
                    <a:lstStyle/>
                    <a:p>
                      <a:pPr marL="0" marR="0" lvl="0" indent="0" algn="l" rtl="0">
                        <a:lnSpc>
                          <a:spcPct val="100000"/>
                        </a:lnSpc>
                        <a:spcBef>
                          <a:spcPts val="0"/>
                        </a:spcBef>
                        <a:spcAft>
                          <a:spcPts val="0"/>
                        </a:spcAft>
                        <a:buNone/>
                      </a:pPr>
                      <a:r>
                        <a:rPr lang="en-US" sz="1600">
                          <a:solidFill>
                            <a:srgbClr val="000000"/>
                          </a:solidFill>
                        </a:rPr>
                        <a:t>TFI 1.1</a:t>
                      </a:r>
                      <a:endParaRPr sz="1600">
                        <a:solidFill>
                          <a:srgbClr val="000000"/>
                        </a:solidFill>
                      </a:endParaRPr>
                    </a:p>
                  </a:txBody>
                  <a:tcPr marL="91450" marR="91450" marT="45725" marB="45725">
                    <a:solidFill>
                      <a:srgbClr val="E2E5F4"/>
                    </a:solidFill>
                  </a:tcPr>
                </a:tc>
                <a:tc>
                  <a:txBody>
                    <a:bodyPr/>
                    <a:lstStyle/>
                    <a:p>
                      <a:pPr marL="0" marR="0" lvl="0" indent="0" algn="l" rtl="0">
                        <a:lnSpc>
                          <a:spcPct val="100000"/>
                        </a:lnSpc>
                        <a:spcBef>
                          <a:spcPts val="0"/>
                        </a:spcBef>
                        <a:spcAft>
                          <a:spcPts val="0"/>
                        </a:spcAft>
                        <a:buNone/>
                      </a:pPr>
                      <a:r>
                        <a:rPr lang="en-US" sz="1600">
                          <a:solidFill>
                            <a:srgbClr val="000000"/>
                          </a:solidFill>
                        </a:rPr>
                        <a:t>Team Composition</a:t>
                      </a:r>
                      <a:endParaRPr sz="1600">
                        <a:solidFill>
                          <a:srgbClr val="000000"/>
                        </a:solidFill>
                      </a:endParaRPr>
                    </a:p>
                  </a:txBody>
                  <a:tcPr marL="91450" marR="91450" marT="45725" marB="45725">
                    <a:solidFill>
                      <a:srgbClr val="E2E5F4"/>
                    </a:solidFill>
                  </a:tcPr>
                </a:tc>
                <a:extLst>
                  <a:ext uri="{0D108BD9-81ED-4DB2-BD59-A6C34878D82A}">
                    <a16:rowId xmlns:a16="http://schemas.microsoft.com/office/drawing/2014/main" val="10001"/>
                  </a:ext>
                </a:extLst>
              </a:tr>
              <a:tr h="451350">
                <a:tc>
                  <a:txBody>
                    <a:bodyPr/>
                    <a:lstStyle/>
                    <a:p>
                      <a:pPr marL="0" marR="0" lvl="0" indent="0" algn="l" rtl="0">
                        <a:lnSpc>
                          <a:spcPct val="100000"/>
                        </a:lnSpc>
                        <a:spcBef>
                          <a:spcPts val="0"/>
                        </a:spcBef>
                        <a:spcAft>
                          <a:spcPts val="0"/>
                        </a:spcAft>
                        <a:buNone/>
                      </a:pPr>
                      <a:r>
                        <a:rPr lang="en-US" sz="1600">
                          <a:solidFill>
                            <a:srgbClr val="000000"/>
                          </a:solidFill>
                        </a:rPr>
                        <a:t>TFI 1.2</a:t>
                      </a:r>
                      <a:endParaRPr sz="1600">
                        <a:solidFill>
                          <a:srgbClr val="000000"/>
                        </a:solidFill>
                      </a:endParaRPr>
                    </a:p>
                  </a:txBody>
                  <a:tcPr marL="91450" marR="91450" marT="45725" marB="45725">
                    <a:solidFill>
                      <a:srgbClr val="E2E5F4"/>
                    </a:solidFill>
                  </a:tcPr>
                </a:tc>
                <a:tc>
                  <a:txBody>
                    <a:bodyPr/>
                    <a:lstStyle/>
                    <a:p>
                      <a:pPr marL="0" marR="0" lvl="0" indent="0" algn="l" rtl="0">
                        <a:lnSpc>
                          <a:spcPct val="100000"/>
                        </a:lnSpc>
                        <a:spcBef>
                          <a:spcPts val="0"/>
                        </a:spcBef>
                        <a:spcAft>
                          <a:spcPts val="0"/>
                        </a:spcAft>
                        <a:buNone/>
                      </a:pPr>
                      <a:r>
                        <a:rPr lang="en-US" sz="1600">
                          <a:solidFill>
                            <a:srgbClr val="000000"/>
                          </a:solidFill>
                        </a:rPr>
                        <a:t>Team Operating Procedures</a:t>
                      </a:r>
                      <a:endParaRPr sz="1600">
                        <a:solidFill>
                          <a:srgbClr val="000000"/>
                        </a:solidFill>
                      </a:endParaRPr>
                    </a:p>
                  </a:txBody>
                  <a:tcPr marL="91450" marR="91450" marT="45725" marB="45725">
                    <a:solidFill>
                      <a:srgbClr val="E2E5F4"/>
                    </a:solidFill>
                  </a:tcPr>
                </a:tc>
                <a:extLst>
                  <a:ext uri="{0D108BD9-81ED-4DB2-BD59-A6C34878D82A}">
                    <a16:rowId xmlns:a16="http://schemas.microsoft.com/office/drawing/2014/main" val="10002"/>
                  </a:ext>
                </a:extLst>
              </a:tr>
            </a:tbl>
          </a:graphicData>
        </a:graphic>
      </p:graphicFrame>
      <p:graphicFrame>
        <p:nvGraphicFramePr>
          <p:cNvPr id="140" name="Google Shape;140;p21" descr="Following items listed: behavioral expecations, teaching expectations, problem behavior definitions, discipline policies, professional development, classroom procedures, feedback and acknowledgement, faculty involvement, and student/family/community involvement." title="TFI Sub-scale: Implementation"/>
          <p:cNvGraphicFramePr/>
          <p:nvPr/>
        </p:nvGraphicFramePr>
        <p:xfrm>
          <a:off x="1604957" y="2660551"/>
          <a:ext cx="3000000" cy="3000000"/>
        </p:xfrm>
        <a:graphic>
          <a:graphicData uri="http://schemas.openxmlformats.org/drawingml/2006/table">
            <a:tbl>
              <a:tblPr firstRow="1" bandRow="1">
                <a:noFill/>
                <a:tableStyleId>{2DCC322B-D526-4F9B-B7B9-ECE517ACBBE7}</a:tableStyleId>
              </a:tblPr>
              <a:tblGrid>
                <a:gridCol w="887550">
                  <a:extLst>
                    <a:ext uri="{9D8B030D-6E8A-4147-A177-3AD203B41FA5}">
                      <a16:colId xmlns:a16="http://schemas.microsoft.com/office/drawing/2014/main" val="20000"/>
                    </a:ext>
                  </a:extLst>
                </a:gridCol>
                <a:gridCol w="3874325">
                  <a:extLst>
                    <a:ext uri="{9D8B030D-6E8A-4147-A177-3AD203B41FA5}">
                      <a16:colId xmlns:a16="http://schemas.microsoft.com/office/drawing/2014/main" val="20001"/>
                    </a:ext>
                  </a:extLst>
                </a:gridCol>
              </a:tblGrid>
              <a:tr h="430825">
                <a:tc gridSpan="2">
                  <a:txBody>
                    <a:bodyPr/>
                    <a:lstStyle/>
                    <a:p>
                      <a:pPr marL="0" marR="0" lvl="0" indent="0" algn="ctr" rtl="0">
                        <a:spcBef>
                          <a:spcPts val="0"/>
                        </a:spcBef>
                        <a:spcAft>
                          <a:spcPts val="0"/>
                        </a:spcAft>
                        <a:buNone/>
                      </a:pPr>
                      <a:r>
                        <a:rPr lang="en-US" sz="2200" b="0" u="none">
                          <a:solidFill>
                            <a:srgbClr val="000000"/>
                          </a:solidFill>
                        </a:rPr>
                        <a:t>TFI Sub-Scale: </a:t>
                      </a:r>
                      <a:r>
                        <a:rPr lang="en-US" sz="2200" u="none">
                          <a:solidFill>
                            <a:srgbClr val="000000"/>
                          </a:solidFill>
                        </a:rPr>
                        <a:t>Implementation</a:t>
                      </a:r>
                      <a:r>
                        <a:rPr lang="en-US" sz="2000" u="none">
                          <a:solidFill>
                            <a:srgbClr val="000000"/>
                          </a:solidFill>
                        </a:rPr>
                        <a:t> </a:t>
                      </a:r>
                      <a:endParaRPr sz="2000" b="0" u="none">
                        <a:solidFill>
                          <a:srgbClr val="000000"/>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368700">
                <a:tc>
                  <a:txBody>
                    <a:bodyPr/>
                    <a:lstStyle/>
                    <a:p>
                      <a:pPr marL="0" marR="0" lvl="0" indent="0" algn="l" rtl="0">
                        <a:spcBef>
                          <a:spcPts val="0"/>
                        </a:spcBef>
                        <a:spcAft>
                          <a:spcPts val="0"/>
                        </a:spcAft>
                        <a:buNone/>
                      </a:pPr>
                      <a:r>
                        <a:rPr lang="en-US" sz="1600" b="0">
                          <a:solidFill>
                            <a:srgbClr val="000000"/>
                          </a:solidFill>
                        </a:rPr>
                        <a:t>TFI 1.3</a:t>
                      </a:r>
                      <a:endParaRPr sz="1600" b="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rgbClr val="000000"/>
                          </a:solidFill>
                        </a:rPr>
                        <a:t>Behavioral Expectations</a:t>
                      </a:r>
                      <a:endParaRPr sz="1600" b="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368700">
                <a:tc>
                  <a:txBody>
                    <a:bodyPr/>
                    <a:lstStyle/>
                    <a:p>
                      <a:pPr marL="0" marR="0" lvl="0" indent="0" algn="l" rtl="0">
                        <a:spcBef>
                          <a:spcPts val="0"/>
                        </a:spcBef>
                        <a:spcAft>
                          <a:spcPts val="0"/>
                        </a:spcAft>
                        <a:buNone/>
                      </a:pPr>
                      <a:r>
                        <a:rPr lang="en-US" sz="1600" b="0">
                          <a:solidFill>
                            <a:srgbClr val="000000"/>
                          </a:solidFill>
                        </a:rPr>
                        <a:t>TFI 1.4</a:t>
                      </a:r>
                      <a:endParaRPr sz="1600" b="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rgbClr val="000000"/>
                          </a:solidFill>
                        </a:rPr>
                        <a:t>Teaching Expectations</a:t>
                      </a:r>
                      <a:endParaRPr sz="1600" b="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368700">
                <a:tc>
                  <a:txBody>
                    <a:bodyPr/>
                    <a:lstStyle/>
                    <a:p>
                      <a:pPr marL="0" marR="0" lvl="0" indent="0" algn="l" rtl="0">
                        <a:spcBef>
                          <a:spcPts val="0"/>
                        </a:spcBef>
                        <a:spcAft>
                          <a:spcPts val="0"/>
                        </a:spcAft>
                        <a:buNone/>
                      </a:pPr>
                      <a:r>
                        <a:rPr lang="en-US" sz="1600" b="0">
                          <a:solidFill>
                            <a:srgbClr val="000000"/>
                          </a:solidFill>
                        </a:rPr>
                        <a:t>TFI 1.5</a:t>
                      </a:r>
                      <a:endParaRPr sz="1600" b="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rgbClr val="000000"/>
                          </a:solidFill>
                        </a:rPr>
                        <a:t>Problem Behavior Definitions</a:t>
                      </a:r>
                      <a:endParaRPr sz="1600" b="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368700">
                <a:tc>
                  <a:txBody>
                    <a:bodyPr/>
                    <a:lstStyle/>
                    <a:p>
                      <a:pPr marL="0" marR="0" lvl="0" indent="0" algn="l" rtl="0">
                        <a:spcBef>
                          <a:spcPts val="0"/>
                        </a:spcBef>
                        <a:spcAft>
                          <a:spcPts val="0"/>
                        </a:spcAft>
                        <a:buNone/>
                      </a:pPr>
                      <a:r>
                        <a:rPr lang="en-US" sz="1600">
                          <a:solidFill>
                            <a:srgbClr val="000000"/>
                          </a:solidFill>
                        </a:rPr>
                        <a:t>TFI 1.6</a:t>
                      </a:r>
                      <a:endParaRPr sz="160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rgbClr val="000000"/>
                          </a:solidFill>
                        </a:rPr>
                        <a:t>Discipline Policies</a:t>
                      </a:r>
                      <a:endParaRPr sz="160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368700">
                <a:tc>
                  <a:txBody>
                    <a:bodyPr/>
                    <a:lstStyle/>
                    <a:p>
                      <a:pPr marL="0" marR="0" lvl="0" indent="0" algn="l" rtl="0">
                        <a:spcBef>
                          <a:spcPts val="0"/>
                        </a:spcBef>
                        <a:spcAft>
                          <a:spcPts val="0"/>
                        </a:spcAft>
                        <a:buNone/>
                      </a:pPr>
                      <a:r>
                        <a:rPr lang="en-US" sz="1600">
                          <a:solidFill>
                            <a:srgbClr val="000000"/>
                          </a:solidFill>
                        </a:rPr>
                        <a:t>TFI 1.7</a:t>
                      </a:r>
                      <a:endParaRPr sz="160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rgbClr val="000000"/>
                          </a:solidFill>
                        </a:rPr>
                        <a:t>Professional Development</a:t>
                      </a:r>
                      <a:endParaRPr sz="160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r h="368700">
                <a:tc>
                  <a:txBody>
                    <a:bodyPr/>
                    <a:lstStyle/>
                    <a:p>
                      <a:pPr marL="0" marR="0" lvl="0" indent="0" algn="l" rtl="0">
                        <a:spcBef>
                          <a:spcPts val="0"/>
                        </a:spcBef>
                        <a:spcAft>
                          <a:spcPts val="0"/>
                        </a:spcAft>
                        <a:buNone/>
                      </a:pPr>
                      <a:r>
                        <a:rPr lang="en-US" sz="1600">
                          <a:solidFill>
                            <a:srgbClr val="000000"/>
                          </a:solidFill>
                        </a:rPr>
                        <a:t>TFI 1.8</a:t>
                      </a:r>
                      <a:endParaRPr sz="160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rgbClr val="000000"/>
                          </a:solidFill>
                        </a:rPr>
                        <a:t>Classroom Procedures</a:t>
                      </a:r>
                      <a:endParaRPr sz="160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r h="547775">
                <a:tc>
                  <a:txBody>
                    <a:bodyPr/>
                    <a:lstStyle/>
                    <a:p>
                      <a:pPr marL="0" marR="0" lvl="0" indent="0" algn="l" rtl="0">
                        <a:spcBef>
                          <a:spcPts val="0"/>
                        </a:spcBef>
                        <a:spcAft>
                          <a:spcPts val="0"/>
                        </a:spcAft>
                        <a:buNone/>
                      </a:pPr>
                      <a:r>
                        <a:rPr lang="en-US" sz="2000" b="1">
                          <a:solidFill>
                            <a:schemeClr val="accent2"/>
                          </a:solidFill>
                        </a:rPr>
                        <a:t>TFI 1.9</a:t>
                      </a:r>
                      <a:endParaRPr sz="2000" b="1">
                        <a:solidFill>
                          <a:schemeClr val="accent2"/>
                        </a:solidFill>
                      </a:endParaRPr>
                    </a:p>
                  </a:txBody>
                  <a:tcPr marL="91450" marR="91450" marT="45725" marB="45725"/>
                </a:tc>
                <a:tc>
                  <a:txBody>
                    <a:bodyPr/>
                    <a:lstStyle/>
                    <a:p>
                      <a:pPr marL="0" marR="0" lvl="0" indent="0" algn="l" rtl="0">
                        <a:spcBef>
                          <a:spcPts val="0"/>
                        </a:spcBef>
                        <a:spcAft>
                          <a:spcPts val="0"/>
                        </a:spcAft>
                        <a:buNone/>
                      </a:pPr>
                      <a:r>
                        <a:rPr lang="en-US" sz="2000" b="1">
                          <a:solidFill>
                            <a:schemeClr val="accent2"/>
                          </a:solidFill>
                        </a:rPr>
                        <a:t>Feedback and Acknowledgement</a:t>
                      </a:r>
                      <a:endParaRPr sz="2000" b="1">
                        <a:solidFill>
                          <a:schemeClr val="accent2"/>
                        </a:solidFill>
                      </a:endParaRPr>
                    </a:p>
                  </a:txBody>
                  <a:tcPr marL="91450" marR="91450" marT="45725" marB="45725"/>
                </a:tc>
                <a:extLst>
                  <a:ext uri="{0D108BD9-81ED-4DB2-BD59-A6C34878D82A}">
                    <a16:rowId xmlns:a16="http://schemas.microsoft.com/office/drawing/2014/main" val="10007"/>
                  </a:ext>
                </a:extLst>
              </a:tr>
              <a:tr h="368700">
                <a:tc>
                  <a:txBody>
                    <a:bodyPr/>
                    <a:lstStyle/>
                    <a:p>
                      <a:pPr marL="0" marR="0" lvl="0" indent="0" algn="l" rtl="0">
                        <a:spcBef>
                          <a:spcPts val="0"/>
                        </a:spcBef>
                        <a:spcAft>
                          <a:spcPts val="0"/>
                        </a:spcAft>
                        <a:buNone/>
                      </a:pPr>
                      <a:r>
                        <a:rPr lang="en-US" sz="1600">
                          <a:solidFill>
                            <a:srgbClr val="000000"/>
                          </a:solidFill>
                        </a:rPr>
                        <a:t>TFI 1.10</a:t>
                      </a:r>
                      <a:endParaRPr sz="160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rgbClr val="000000"/>
                          </a:solidFill>
                        </a:rPr>
                        <a:t>Faculty Involvement</a:t>
                      </a:r>
                      <a:endParaRPr sz="160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8"/>
                  </a:ext>
                </a:extLst>
              </a:tr>
              <a:tr h="637950">
                <a:tc>
                  <a:txBody>
                    <a:bodyPr/>
                    <a:lstStyle/>
                    <a:p>
                      <a:pPr marL="0" marR="0" lvl="0" indent="0" algn="l" rtl="0">
                        <a:spcBef>
                          <a:spcPts val="0"/>
                        </a:spcBef>
                        <a:spcAft>
                          <a:spcPts val="0"/>
                        </a:spcAft>
                        <a:buNone/>
                      </a:pPr>
                      <a:r>
                        <a:rPr lang="en-US" sz="1600">
                          <a:solidFill>
                            <a:srgbClr val="000000"/>
                          </a:solidFill>
                        </a:rPr>
                        <a:t>TFI 1.11</a:t>
                      </a:r>
                      <a:endParaRPr sz="160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rgbClr val="000000"/>
                          </a:solidFill>
                        </a:rPr>
                        <a:t>Student/Family/Community Involvement</a:t>
                      </a:r>
                      <a:endParaRPr sz="160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9"/>
                  </a:ext>
                </a:extLst>
              </a:tr>
            </a:tbl>
          </a:graphicData>
        </a:graphic>
      </p:graphicFrame>
      <p:graphicFrame>
        <p:nvGraphicFramePr>
          <p:cNvPr id="141" name="Google Shape;141;p21" descr="Following items listed: discipline data, data-based decision making, fidelity data, annual evaluation." title="TFI Sub-scale: Evaluation"/>
          <p:cNvGraphicFramePr/>
          <p:nvPr/>
        </p:nvGraphicFramePr>
        <p:xfrm>
          <a:off x="6735266" y="1363797"/>
          <a:ext cx="3000000" cy="3000000"/>
        </p:xfrm>
        <a:graphic>
          <a:graphicData uri="http://schemas.openxmlformats.org/drawingml/2006/table">
            <a:tbl>
              <a:tblPr firstRow="1" bandRow="1">
                <a:noFill/>
                <a:tableStyleId>{2DCC322B-D526-4F9B-B7B9-ECE517ACBBE7}</a:tableStyleId>
              </a:tblPr>
              <a:tblGrid>
                <a:gridCol w="1099125">
                  <a:extLst>
                    <a:ext uri="{9D8B030D-6E8A-4147-A177-3AD203B41FA5}">
                      <a16:colId xmlns:a16="http://schemas.microsoft.com/office/drawing/2014/main" val="20000"/>
                    </a:ext>
                  </a:extLst>
                </a:gridCol>
                <a:gridCol w="3662750">
                  <a:extLst>
                    <a:ext uri="{9D8B030D-6E8A-4147-A177-3AD203B41FA5}">
                      <a16:colId xmlns:a16="http://schemas.microsoft.com/office/drawing/2014/main" val="20001"/>
                    </a:ext>
                  </a:extLst>
                </a:gridCol>
              </a:tblGrid>
              <a:tr h="529900">
                <a:tc gridSpan="2">
                  <a:txBody>
                    <a:bodyPr/>
                    <a:lstStyle/>
                    <a:p>
                      <a:pPr marL="0" marR="0" lvl="0" indent="0" algn="ctr" rtl="0">
                        <a:spcBef>
                          <a:spcPts val="0"/>
                        </a:spcBef>
                        <a:spcAft>
                          <a:spcPts val="0"/>
                        </a:spcAft>
                        <a:buNone/>
                      </a:pPr>
                      <a:r>
                        <a:rPr lang="en-US" sz="2200" b="0" u="none" strike="noStrike" cap="none">
                          <a:solidFill>
                            <a:srgbClr val="000000"/>
                          </a:solidFill>
                        </a:rPr>
                        <a:t>TFI Sub-Scale: </a:t>
                      </a:r>
                      <a:r>
                        <a:rPr lang="en-US" sz="2200" u="none" strike="noStrike" cap="none">
                          <a:solidFill>
                            <a:srgbClr val="000000"/>
                          </a:solidFill>
                        </a:rPr>
                        <a:t>Evaluation </a:t>
                      </a:r>
                      <a:endParaRPr sz="2200" b="0" u="none" strike="noStrike" cap="none">
                        <a:solidFill>
                          <a:srgbClr val="000000"/>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453475">
                <a:tc>
                  <a:txBody>
                    <a:bodyPr/>
                    <a:lstStyle/>
                    <a:p>
                      <a:pPr marL="0" marR="0" lvl="0" indent="0" algn="l" rtl="0">
                        <a:spcBef>
                          <a:spcPts val="0"/>
                        </a:spcBef>
                        <a:spcAft>
                          <a:spcPts val="0"/>
                        </a:spcAft>
                        <a:buNone/>
                      </a:pPr>
                      <a:r>
                        <a:rPr lang="en-US" sz="1600" u="none" strike="noStrike" cap="none">
                          <a:solidFill>
                            <a:srgbClr val="000000"/>
                          </a:solidFill>
                        </a:rPr>
                        <a:t>TFI 1.12</a:t>
                      </a:r>
                      <a:endParaRPr sz="160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rgbClr val="000000"/>
                          </a:solidFill>
                        </a:rPr>
                        <a:t>Discipline Data</a:t>
                      </a:r>
                      <a:endParaRPr sz="160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453475">
                <a:tc>
                  <a:txBody>
                    <a:bodyPr/>
                    <a:lstStyle/>
                    <a:p>
                      <a:pPr marL="0" marR="0" lvl="0" indent="0" algn="l" rtl="0">
                        <a:spcBef>
                          <a:spcPts val="0"/>
                        </a:spcBef>
                        <a:spcAft>
                          <a:spcPts val="0"/>
                        </a:spcAft>
                        <a:buNone/>
                      </a:pPr>
                      <a:r>
                        <a:rPr lang="en-US" sz="1600">
                          <a:solidFill>
                            <a:srgbClr val="000000"/>
                          </a:solidFill>
                        </a:rPr>
                        <a:t>TFI 1.13</a:t>
                      </a:r>
                      <a:endParaRPr sz="160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rgbClr val="000000"/>
                          </a:solidFill>
                        </a:rPr>
                        <a:t>Data-based Decision Making</a:t>
                      </a:r>
                      <a:endParaRPr sz="160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453475">
                <a:tc>
                  <a:txBody>
                    <a:bodyPr/>
                    <a:lstStyle/>
                    <a:p>
                      <a:pPr marL="0" marR="0" lvl="0" indent="0" algn="l" rtl="0">
                        <a:spcBef>
                          <a:spcPts val="0"/>
                        </a:spcBef>
                        <a:spcAft>
                          <a:spcPts val="0"/>
                        </a:spcAft>
                        <a:buNone/>
                      </a:pPr>
                      <a:r>
                        <a:rPr lang="en-US" sz="1600">
                          <a:solidFill>
                            <a:srgbClr val="000000"/>
                          </a:solidFill>
                        </a:rPr>
                        <a:t>TFI 1.14</a:t>
                      </a:r>
                      <a:endParaRPr sz="160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rgbClr val="000000"/>
                          </a:solidFill>
                        </a:rPr>
                        <a:t>Fidelity Data</a:t>
                      </a:r>
                      <a:endParaRPr sz="160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453475">
                <a:tc>
                  <a:txBody>
                    <a:bodyPr/>
                    <a:lstStyle/>
                    <a:p>
                      <a:pPr marL="0" marR="0" lvl="0" indent="0" algn="l" rtl="0">
                        <a:spcBef>
                          <a:spcPts val="0"/>
                        </a:spcBef>
                        <a:spcAft>
                          <a:spcPts val="0"/>
                        </a:spcAft>
                        <a:buNone/>
                      </a:pPr>
                      <a:r>
                        <a:rPr lang="en-US" sz="1600">
                          <a:solidFill>
                            <a:srgbClr val="000000"/>
                          </a:solidFill>
                        </a:rPr>
                        <a:t>TFI 1.15</a:t>
                      </a:r>
                      <a:endParaRPr sz="1600">
                        <a:solidFill>
                          <a:srgbClr val="000000"/>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rgbClr val="000000"/>
                          </a:solidFill>
                        </a:rPr>
                        <a:t>Annual Evaluation</a:t>
                      </a:r>
                      <a:endParaRPr sz="1600">
                        <a:solidFill>
                          <a:srgbClr val="00000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body" idx="1"/>
          </p:nvPr>
        </p:nvSpPr>
        <p:spPr>
          <a:xfrm>
            <a:off x="354750" y="1551975"/>
            <a:ext cx="7042500" cy="5033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Noto Sans Symbols"/>
              <a:buNone/>
            </a:pPr>
            <a:r>
              <a:rPr lang="en-US" sz="2600" b="1" i="0" u="none" strike="noStrike" cap="none">
                <a:latin typeface="Calibri"/>
                <a:ea typeface="Calibri"/>
                <a:cs typeface="Calibri"/>
                <a:sym typeface="Calibri"/>
              </a:rPr>
              <a:t>Purpose: </a:t>
            </a:r>
            <a:endParaRPr sz="2700">
              <a:latin typeface="Calibri"/>
              <a:ea typeface="Calibri"/>
              <a:cs typeface="Calibri"/>
              <a:sym typeface="Calibri"/>
            </a:endParaRPr>
          </a:p>
          <a:p>
            <a:pPr marL="457200" marR="0" lvl="0" indent="0" algn="l" rtl="0">
              <a:lnSpc>
                <a:spcPct val="90000"/>
              </a:lnSpc>
              <a:spcBef>
                <a:spcPts val="480"/>
              </a:spcBef>
              <a:spcAft>
                <a:spcPts val="0"/>
              </a:spcAft>
              <a:buClr>
                <a:schemeClr val="dk1"/>
              </a:buClr>
              <a:buSzPts val="2400"/>
              <a:buFont typeface="Noto Sans Symbols"/>
              <a:buNone/>
            </a:pPr>
            <a:r>
              <a:rPr lang="en-US"/>
              <a:t>Teams will develop a formal system for providing specific behavior feedback that is linked to school-wide expectations and used within classrooms and across school campus settings.</a:t>
            </a:r>
            <a:endParaRPr i="0" u="none" strike="noStrike" cap="none"/>
          </a:p>
          <a:p>
            <a:pPr marL="0" marR="0" lvl="0" indent="0" algn="l" rtl="0">
              <a:lnSpc>
                <a:spcPct val="90000"/>
              </a:lnSpc>
              <a:spcBef>
                <a:spcPts val="480"/>
              </a:spcBef>
              <a:spcAft>
                <a:spcPts val="0"/>
              </a:spcAft>
              <a:buClr>
                <a:schemeClr val="dk1"/>
              </a:buClr>
              <a:buSzPts val="2400"/>
              <a:buFont typeface="Noto Sans Symbols"/>
              <a:buNone/>
            </a:pPr>
            <a:endParaRPr sz="2100" i="0" u="none" strike="noStrike" cap="none">
              <a:latin typeface="Calibri"/>
              <a:ea typeface="Calibri"/>
              <a:cs typeface="Calibri"/>
              <a:sym typeface="Calibri"/>
            </a:endParaRPr>
          </a:p>
          <a:p>
            <a:pPr marL="0" marR="0" lvl="0" indent="0" algn="l" rtl="0">
              <a:lnSpc>
                <a:spcPct val="90000"/>
              </a:lnSpc>
              <a:spcBef>
                <a:spcPts val="480"/>
              </a:spcBef>
              <a:spcAft>
                <a:spcPts val="0"/>
              </a:spcAft>
              <a:buClr>
                <a:schemeClr val="dk1"/>
              </a:buClr>
              <a:buSzPts val="2400"/>
              <a:buFont typeface="Noto Sans Symbols"/>
              <a:buNone/>
            </a:pPr>
            <a:r>
              <a:rPr lang="en-US" sz="2600" b="1" i="0" u="none" strike="noStrike" cap="none">
                <a:latin typeface="Calibri"/>
                <a:ea typeface="Calibri"/>
                <a:cs typeface="Calibri"/>
                <a:sym typeface="Calibri"/>
              </a:rPr>
              <a:t>Outcome:</a:t>
            </a:r>
            <a:endParaRPr sz="2700">
              <a:latin typeface="Calibri"/>
              <a:ea typeface="Calibri"/>
              <a:cs typeface="Calibri"/>
              <a:sym typeface="Calibri"/>
            </a:endParaRPr>
          </a:p>
          <a:p>
            <a:pPr marL="457200" marR="0" lvl="0" indent="0" algn="l" rtl="0">
              <a:lnSpc>
                <a:spcPct val="90000"/>
              </a:lnSpc>
              <a:spcBef>
                <a:spcPts val="480"/>
              </a:spcBef>
              <a:spcAft>
                <a:spcPts val="0"/>
              </a:spcAft>
              <a:buClr>
                <a:schemeClr val="dk1"/>
              </a:buClr>
              <a:buSzPts val="2400"/>
              <a:buFont typeface="Noto Sans Symbols"/>
              <a:buNone/>
            </a:pPr>
            <a:r>
              <a:rPr lang="en-US"/>
              <a:t>A formal system (a written set of procedures) for acknowledging student behavior exists and is used by staff.</a:t>
            </a:r>
            <a:endParaRPr i="0" u="none" strike="noStrike" cap="none">
              <a:latin typeface="Calibri"/>
              <a:ea typeface="Calibri"/>
              <a:cs typeface="Calibri"/>
              <a:sym typeface="Calibri"/>
            </a:endParaRPr>
          </a:p>
          <a:p>
            <a:pPr marL="457200" marR="0" lvl="0" indent="0" algn="l" rtl="0">
              <a:lnSpc>
                <a:spcPct val="90000"/>
              </a:lnSpc>
              <a:spcBef>
                <a:spcPts val="480"/>
              </a:spcBef>
              <a:spcAft>
                <a:spcPts val="0"/>
              </a:spcAft>
              <a:buClr>
                <a:schemeClr val="dk1"/>
              </a:buClr>
              <a:buSzPts val="2400"/>
              <a:buFont typeface="Noto Sans Symbols"/>
              <a:buNone/>
            </a:pPr>
            <a:endParaRPr sz="2200" i="1">
              <a:latin typeface="Calibri"/>
              <a:ea typeface="Calibri"/>
              <a:cs typeface="Calibri"/>
              <a:sym typeface="Calibri"/>
            </a:endParaRPr>
          </a:p>
          <a:p>
            <a:pPr marL="0" marR="0" lvl="0" indent="0" algn="l" rtl="0">
              <a:lnSpc>
                <a:spcPct val="90000"/>
              </a:lnSpc>
              <a:spcBef>
                <a:spcPts val="480"/>
              </a:spcBef>
              <a:spcAft>
                <a:spcPts val="0"/>
              </a:spcAft>
              <a:buClr>
                <a:schemeClr val="dk1"/>
              </a:buClr>
              <a:buSzPts val="2400"/>
              <a:buFont typeface="Noto Sans Symbols"/>
              <a:buNone/>
            </a:pPr>
            <a:endParaRPr sz="2400" i="1" u="none" strike="noStrike" cap="none">
              <a:solidFill>
                <a:schemeClr val="dk2"/>
              </a:solidFill>
              <a:latin typeface="Calibri"/>
              <a:ea typeface="Calibri"/>
              <a:cs typeface="Calibri"/>
              <a:sym typeface="Calibri"/>
            </a:endParaRPr>
          </a:p>
        </p:txBody>
      </p:sp>
      <p:sp>
        <p:nvSpPr>
          <p:cNvPr id="148" name="Google Shape;148;p22"/>
          <p:cNvSpPr txBox="1">
            <a:spLocks noGrp="1"/>
          </p:cNvSpPr>
          <p:nvPr>
            <p:ph type="title"/>
          </p:nvPr>
        </p:nvSpPr>
        <p:spPr>
          <a:xfrm>
            <a:off x="3020024" y="185525"/>
            <a:ext cx="9080100" cy="915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6"/>
              </a:buClr>
              <a:buSzPts val="4400"/>
              <a:buFont typeface="Questrial"/>
              <a:buNone/>
            </a:pPr>
            <a:r>
              <a:rPr lang="en-US" sz="4400">
                <a:latin typeface="Questrial"/>
                <a:ea typeface="Questrial"/>
                <a:cs typeface="Questrial"/>
                <a:sym typeface="Questrial"/>
              </a:rPr>
              <a:t> </a:t>
            </a:r>
            <a:r>
              <a:rPr lang="en-US" sz="4600" b="1" i="0" u="none" strike="noStrike" cap="none"/>
              <a:t>TFI 1.9  Purpose &amp; Outcome</a:t>
            </a:r>
            <a:endParaRPr sz="4600" b="1" i="0" u="none" strike="noStrike" cap="none"/>
          </a:p>
        </p:txBody>
      </p:sp>
      <p:pic>
        <p:nvPicPr>
          <p:cNvPr id="149" name="Google Shape;149;p22" descr="This is graphic which shows three gears of increasing size and a human figure running across or up the top of the gears. "/>
          <p:cNvPicPr preferRelativeResize="0"/>
          <p:nvPr/>
        </p:nvPicPr>
        <p:blipFill rotWithShape="1">
          <a:blip r:embed="rId3">
            <a:alphaModFix/>
          </a:blip>
          <a:srcRect/>
          <a:stretch/>
        </p:blipFill>
        <p:spPr>
          <a:xfrm>
            <a:off x="8176364" y="1643875"/>
            <a:ext cx="3341764" cy="229446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3202975" y="290275"/>
            <a:ext cx="7968900" cy="721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3959"/>
              <a:buFont typeface="Twentieth Century"/>
              <a:buNone/>
            </a:pPr>
            <a:r>
              <a:rPr lang="en-US" sz="4260" b="1"/>
              <a:t>Culturally Responsive Elaboration</a:t>
            </a:r>
            <a:endParaRPr sz="3900" b="1"/>
          </a:p>
        </p:txBody>
      </p:sp>
      <p:sp>
        <p:nvSpPr>
          <p:cNvPr id="156" name="Google Shape;156;p23"/>
          <p:cNvSpPr txBox="1"/>
          <p:nvPr/>
        </p:nvSpPr>
        <p:spPr>
          <a:xfrm>
            <a:off x="473850" y="1485575"/>
            <a:ext cx="11561400" cy="5253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250" b="1">
                <a:solidFill>
                  <a:srgbClr val="211D1E"/>
                </a:solidFill>
                <a:latin typeface="Calibri"/>
                <a:ea typeface="Calibri"/>
                <a:cs typeface="Calibri"/>
                <a:sym typeface="Calibri"/>
              </a:rPr>
              <a:t>SWPBIS Big Idea </a:t>
            </a:r>
            <a:endParaRPr sz="2250" b="1">
              <a:solidFill>
                <a:srgbClr val="211D1E"/>
              </a:solidFill>
              <a:latin typeface="Calibri"/>
              <a:ea typeface="Calibri"/>
              <a:cs typeface="Calibri"/>
              <a:sym typeface="Calibri"/>
            </a:endParaRPr>
          </a:p>
          <a:p>
            <a:pPr marL="0" lvl="0" indent="0" algn="l" rtl="0">
              <a:lnSpc>
                <a:spcPct val="115000"/>
              </a:lnSpc>
              <a:spcBef>
                <a:spcPts val="300"/>
              </a:spcBef>
              <a:spcAft>
                <a:spcPts val="0"/>
              </a:spcAft>
              <a:buNone/>
            </a:pPr>
            <a:r>
              <a:rPr lang="en-US" sz="2250">
                <a:solidFill>
                  <a:srgbClr val="211D1E"/>
                </a:solidFill>
                <a:latin typeface="Calibri"/>
                <a:ea typeface="Calibri"/>
                <a:cs typeface="Calibri"/>
                <a:sym typeface="Calibri"/>
              </a:rPr>
              <a:t>Attending to and acknowledging desired student behaviors increases the likelihood of these behaviors recurring and promotes a positive school culture. </a:t>
            </a:r>
            <a:endParaRPr sz="2250">
              <a:solidFill>
                <a:srgbClr val="211D1E"/>
              </a:solidFill>
              <a:latin typeface="Calibri"/>
              <a:ea typeface="Calibri"/>
              <a:cs typeface="Calibri"/>
              <a:sym typeface="Calibri"/>
            </a:endParaRPr>
          </a:p>
          <a:p>
            <a:pPr marL="0" lvl="0" indent="0" algn="l" rtl="0">
              <a:lnSpc>
                <a:spcPct val="115000"/>
              </a:lnSpc>
              <a:spcBef>
                <a:spcPts val="700"/>
              </a:spcBef>
              <a:spcAft>
                <a:spcPts val="0"/>
              </a:spcAft>
              <a:buNone/>
            </a:pPr>
            <a:r>
              <a:rPr lang="en-US" sz="2250" b="1">
                <a:solidFill>
                  <a:srgbClr val="211D1E"/>
                </a:solidFill>
                <a:latin typeface="Calibri"/>
                <a:ea typeface="Calibri"/>
                <a:cs typeface="Calibri"/>
                <a:sym typeface="Calibri"/>
              </a:rPr>
              <a:t>Feedback and Acknowledgement Focuses On… </a:t>
            </a:r>
            <a:endParaRPr sz="2250" b="1">
              <a:solidFill>
                <a:srgbClr val="211D1E"/>
              </a:solidFill>
              <a:latin typeface="Calibri"/>
              <a:ea typeface="Calibri"/>
              <a:cs typeface="Calibri"/>
              <a:sym typeface="Calibri"/>
            </a:endParaRPr>
          </a:p>
          <a:p>
            <a:pPr marL="457200" lvl="0" indent="-371475" algn="l" rtl="0">
              <a:lnSpc>
                <a:spcPct val="115000"/>
              </a:lnSpc>
              <a:spcBef>
                <a:spcPts val="300"/>
              </a:spcBef>
              <a:spcAft>
                <a:spcPts val="0"/>
              </a:spcAft>
              <a:buClr>
                <a:srgbClr val="211D1E"/>
              </a:buClr>
              <a:buSzPts val="2250"/>
              <a:buFont typeface="Calibri"/>
              <a:buChar char="●"/>
            </a:pPr>
            <a:r>
              <a:rPr lang="en-US" sz="2250">
                <a:solidFill>
                  <a:srgbClr val="211D1E"/>
                </a:solidFill>
                <a:latin typeface="Calibri"/>
                <a:ea typeface="Calibri"/>
                <a:cs typeface="Calibri"/>
                <a:sym typeface="Calibri"/>
              </a:rPr>
              <a:t>Teams involve students, families, and communities in the development and use of acknowledgement systems in order to create systems that are meaningful and authentic.</a:t>
            </a:r>
            <a:endParaRPr sz="2250">
              <a:solidFill>
                <a:srgbClr val="211D1E"/>
              </a:solidFill>
              <a:latin typeface="Calibri"/>
              <a:ea typeface="Calibri"/>
              <a:cs typeface="Calibri"/>
              <a:sym typeface="Calibri"/>
            </a:endParaRPr>
          </a:p>
          <a:p>
            <a:pPr marL="457200" lvl="0" indent="-371475" algn="l" rtl="0">
              <a:lnSpc>
                <a:spcPct val="115000"/>
              </a:lnSpc>
              <a:spcBef>
                <a:spcPts val="0"/>
              </a:spcBef>
              <a:spcAft>
                <a:spcPts val="0"/>
              </a:spcAft>
              <a:buClr>
                <a:srgbClr val="211D1E"/>
              </a:buClr>
              <a:buSzPts val="2250"/>
              <a:buFont typeface="Calibri"/>
              <a:buChar char="●"/>
            </a:pPr>
            <a:r>
              <a:rPr lang="en-US" sz="2250">
                <a:solidFill>
                  <a:srgbClr val="211D1E"/>
                </a:solidFill>
                <a:latin typeface="Calibri"/>
                <a:ea typeface="Calibri"/>
                <a:cs typeface="Calibri"/>
                <a:sym typeface="Calibri"/>
              </a:rPr>
              <a:t>School teams consider the culture of the students they serve when designing recognition systems (e.g., opportunity to share success with friends). </a:t>
            </a:r>
            <a:endParaRPr sz="2250">
              <a:solidFill>
                <a:srgbClr val="211D1E"/>
              </a:solidFill>
              <a:latin typeface="Calibri"/>
              <a:ea typeface="Calibri"/>
              <a:cs typeface="Calibri"/>
              <a:sym typeface="Calibri"/>
            </a:endParaRPr>
          </a:p>
          <a:p>
            <a:pPr marL="457200" lvl="0" indent="-371475" algn="l" rtl="0">
              <a:lnSpc>
                <a:spcPct val="115000"/>
              </a:lnSpc>
              <a:spcBef>
                <a:spcPts val="0"/>
              </a:spcBef>
              <a:spcAft>
                <a:spcPts val="0"/>
              </a:spcAft>
              <a:buClr>
                <a:srgbClr val="211D1E"/>
              </a:buClr>
              <a:buSzPts val="2250"/>
              <a:buFont typeface="Calibri"/>
              <a:buChar char="●"/>
            </a:pPr>
            <a:r>
              <a:rPr lang="en-US" sz="2250">
                <a:solidFill>
                  <a:srgbClr val="211D1E"/>
                </a:solidFill>
                <a:latin typeface="Calibri"/>
                <a:ea typeface="Calibri"/>
                <a:cs typeface="Calibri"/>
                <a:sym typeface="Calibri"/>
              </a:rPr>
              <a:t>In addition, teams and school staff understand that learning a new skill requires additional reinforcement, particularly when habits are already formed (e.g., behaviors are valued and/or meet a functional need outside of the school setting). </a:t>
            </a:r>
            <a:endParaRPr sz="2250">
              <a:solidFill>
                <a:srgbClr val="211D1E"/>
              </a:solidFill>
              <a:latin typeface="Calibri"/>
              <a:ea typeface="Calibri"/>
              <a:cs typeface="Calibri"/>
              <a:sym typeface="Calibri"/>
            </a:endParaRPr>
          </a:p>
          <a:p>
            <a:pPr marL="0" lvl="0" indent="0" algn="l" rtl="0">
              <a:spcBef>
                <a:spcPts val="700"/>
              </a:spcBef>
              <a:spcAft>
                <a:spcPts val="0"/>
              </a:spcAft>
              <a:buNone/>
            </a:pPr>
            <a:endParaRPr sz="28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a:spLocks noGrp="1"/>
          </p:cNvSpPr>
          <p:nvPr>
            <p:ph type="title"/>
          </p:nvPr>
        </p:nvSpPr>
        <p:spPr>
          <a:xfrm>
            <a:off x="3072900" y="265950"/>
            <a:ext cx="9195300" cy="721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563"/>
              <a:buFont typeface="Twentieth Century"/>
              <a:buNone/>
            </a:pPr>
            <a:r>
              <a:rPr lang="en-US" sz="3354" b="1"/>
              <a:t>How can we make Positive Feedback more culturally responsive?</a:t>
            </a:r>
            <a:endParaRPr sz="3030" b="1"/>
          </a:p>
        </p:txBody>
      </p:sp>
      <p:pic>
        <p:nvPicPr>
          <p:cNvPr id="163" name="Google Shape;163;p24" descr="PBIS cultural responsiveness field guide"/>
          <p:cNvPicPr preferRelativeResize="0"/>
          <p:nvPr/>
        </p:nvPicPr>
        <p:blipFill>
          <a:blip r:embed="rId3">
            <a:alphaModFix/>
          </a:blip>
          <a:stretch>
            <a:fillRect/>
          </a:stretch>
        </p:blipFill>
        <p:spPr>
          <a:xfrm>
            <a:off x="638225" y="1795197"/>
            <a:ext cx="3075725" cy="3989275"/>
          </a:xfrm>
          <a:prstGeom prst="rect">
            <a:avLst/>
          </a:prstGeom>
          <a:noFill/>
          <a:ln>
            <a:noFill/>
          </a:ln>
        </p:spPr>
      </p:pic>
      <p:sp>
        <p:nvSpPr>
          <p:cNvPr id="164" name="Google Shape;164;p24"/>
          <p:cNvSpPr txBox="1"/>
          <p:nvPr/>
        </p:nvSpPr>
        <p:spPr>
          <a:xfrm>
            <a:off x="1107788" y="5957925"/>
            <a:ext cx="21366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700" u="sng">
                <a:solidFill>
                  <a:schemeClr val="hlink"/>
                </a:solidFill>
                <a:latin typeface="Calibri"/>
                <a:ea typeface="Calibri"/>
                <a:cs typeface="Calibri"/>
                <a:sym typeface="Calibri"/>
                <a:hlinkClick r:id="rId4"/>
              </a:rPr>
              <a:t>Page 21</a:t>
            </a:r>
            <a:endParaRPr sz="1700">
              <a:latin typeface="Calibri"/>
              <a:ea typeface="Calibri"/>
              <a:cs typeface="Calibri"/>
              <a:sym typeface="Calibri"/>
            </a:endParaRPr>
          </a:p>
        </p:txBody>
      </p:sp>
      <p:sp>
        <p:nvSpPr>
          <p:cNvPr id="165" name="Google Shape;165;p24"/>
          <p:cNvSpPr txBox="1"/>
          <p:nvPr/>
        </p:nvSpPr>
        <p:spPr>
          <a:xfrm>
            <a:off x="3713950" y="1385700"/>
            <a:ext cx="8196300" cy="54723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sz="2600">
              <a:latin typeface="Calibri"/>
              <a:ea typeface="Calibri"/>
              <a:cs typeface="Calibri"/>
              <a:sym typeface="Calibri"/>
            </a:endParaRPr>
          </a:p>
          <a:p>
            <a:pPr marL="457200" lvl="0" indent="-352425" algn="l" rtl="0">
              <a:lnSpc>
                <a:spcPct val="115000"/>
              </a:lnSpc>
              <a:spcBef>
                <a:spcPts val="0"/>
              </a:spcBef>
              <a:spcAft>
                <a:spcPts val="0"/>
              </a:spcAft>
              <a:buClr>
                <a:srgbClr val="211D1E"/>
              </a:buClr>
              <a:buSzPts val="1950"/>
              <a:buFont typeface="Calibri"/>
              <a:buChar char="●"/>
            </a:pPr>
            <a:r>
              <a:rPr lang="en-US" sz="1950">
                <a:solidFill>
                  <a:srgbClr val="211D1E"/>
                </a:solidFill>
                <a:latin typeface="Calibri"/>
                <a:ea typeface="Calibri"/>
                <a:cs typeface="Calibri"/>
                <a:sym typeface="Calibri"/>
              </a:rPr>
              <a:t>Teams actively seek feedback from students, families, and the community about preferences for acknowledgement and perceptions of the current systems at least annually. </a:t>
            </a:r>
            <a:endParaRPr sz="1950">
              <a:solidFill>
                <a:srgbClr val="211D1E"/>
              </a:solidFill>
              <a:latin typeface="Calibri"/>
              <a:ea typeface="Calibri"/>
              <a:cs typeface="Calibri"/>
              <a:sym typeface="Calibri"/>
            </a:endParaRPr>
          </a:p>
          <a:p>
            <a:pPr marL="457200" lvl="0" indent="-336550" algn="l" rtl="0">
              <a:lnSpc>
                <a:spcPct val="115000"/>
              </a:lnSpc>
              <a:spcBef>
                <a:spcPts val="0"/>
              </a:spcBef>
              <a:spcAft>
                <a:spcPts val="0"/>
              </a:spcAft>
              <a:buSzPts val="1700"/>
              <a:buFont typeface="Calibri"/>
              <a:buChar char="●"/>
            </a:pPr>
            <a:r>
              <a:rPr lang="en-US" sz="1950">
                <a:solidFill>
                  <a:srgbClr val="211D1E"/>
                </a:solidFill>
                <a:latin typeface="Calibri"/>
                <a:ea typeface="Calibri"/>
                <a:cs typeface="Calibri"/>
                <a:sym typeface="Calibri"/>
              </a:rPr>
              <a:t>Teams actively seek connections within the community for the acknowledgement system to be reinforced (e.g., use of reinforcements in community settings such as restaurants). </a:t>
            </a:r>
            <a:endParaRPr sz="1950">
              <a:solidFill>
                <a:srgbClr val="211D1E"/>
              </a:solidFill>
              <a:latin typeface="Calibri"/>
              <a:ea typeface="Calibri"/>
              <a:cs typeface="Calibri"/>
              <a:sym typeface="Calibri"/>
            </a:endParaRPr>
          </a:p>
          <a:p>
            <a:pPr marL="457200" lvl="0" indent="-336550" algn="l" rtl="0">
              <a:lnSpc>
                <a:spcPct val="115000"/>
              </a:lnSpc>
              <a:spcBef>
                <a:spcPts val="0"/>
              </a:spcBef>
              <a:spcAft>
                <a:spcPts val="0"/>
              </a:spcAft>
              <a:buSzPts val="1700"/>
              <a:buFont typeface="Calibri"/>
              <a:buChar char="●"/>
            </a:pPr>
            <a:r>
              <a:rPr lang="en-US" sz="1950">
                <a:solidFill>
                  <a:srgbClr val="211D1E"/>
                </a:solidFill>
                <a:latin typeface="Calibri"/>
                <a:ea typeface="Calibri"/>
                <a:cs typeface="Calibri"/>
                <a:sym typeface="Calibri"/>
              </a:rPr>
              <a:t>Teams assess racial/ethnic equity in acknowledgement systems (i.e., rewards used consistently with all groups of students) with valid tools (e.g., TFI Walkthrough Tool, Stakeholder Input and Satisfaction Survey) multiple times throughout the school year. </a:t>
            </a:r>
            <a:endParaRPr sz="1950">
              <a:solidFill>
                <a:srgbClr val="211D1E"/>
              </a:solidFill>
              <a:latin typeface="Calibri"/>
              <a:ea typeface="Calibri"/>
              <a:cs typeface="Calibri"/>
              <a:sym typeface="Calibri"/>
            </a:endParaRPr>
          </a:p>
          <a:p>
            <a:pPr marL="457200" lvl="0" indent="-336550" algn="l" rtl="0">
              <a:lnSpc>
                <a:spcPct val="115000"/>
              </a:lnSpc>
              <a:spcBef>
                <a:spcPts val="0"/>
              </a:spcBef>
              <a:spcAft>
                <a:spcPts val="0"/>
              </a:spcAft>
              <a:buSzPts val="1700"/>
              <a:buFont typeface="Calibri"/>
              <a:buChar char="●"/>
            </a:pPr>
            <a:r>
              <a:rPr lang="en-US" sz="1950">
                <a:solidFill>
                  <a:srgbClr val="211D1E"/>
                </a:solidFill>
                <a:latin typeface="Calibri"/>
                <a:ea typeface="Calibri"/>
                <a:cs typeface="Calibri"/>
                <a:sym typeface="Calibri"/>
              </a:rPr>
              <a:t>For students who have received multiple referrals, teams audit the frequency of use of acknowledgement and feedback in the re-teaching process. </a:t>
            </a:r>
            <a:endParaRPr sz="1950">
              <a:solidFill>
                <a:srgbClr val="211D1E"/>
              </a:solidFill>
              <a:latin typeface="Calibri"/>
              <a:ea typeface="Calibri"/>
              <a:cs typeface="Calibri"/>
              <a:sym typeface="Calibri"/>
            </a:endParaRPr>
          </a:p>
          <a:p>
            <a:pPr marL="457200" lvl="0" indent="0" algn="l" rtl="0">
              <a:spcBef>
                <a:spcPts val="0"/>
              </a:spcBef>
              <a:spcAft>
                <a:spcPts val="0"/>
              </a:spcAft>
              <a:buNone/>
            </a:pPr>
            <a:endParaRPr sz="26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5"/>
          <p:cNvSpPr txBox="1">
            <a:spLocks noGrp="1"/>
          </p:cNvSpPr>
          <p:nvPr>
            <p:ph type="title"/>
          </p:nvPr>
        </p:nvSpPr>
        <p:spPr>
          <a:xfrm>
            <a:off x="2307533" y="243400"/>
            <a:ext cx="7267200" cy="9153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sz="3500" b="1"/>
              <a:t>       Feedback &amp; Acknowledgement  Tasks</a:t>
            </a:r>
            <a:endParaRPr sz="3500" b="1"/>
          </a:p>
        </p:txBody>
      </p:sp>
      <p:sp>
        <p:nvSpPr>
          <p:cNvPr id="172" name="Google Shape;172;p25"/>
          <p:cNvSpPr txBox="1">
            <a:spLocks noGrp="1"/>
          </p:cNvSpPr>
          <p:nvPr>
            <p:ph type="body" idx="1"/>
          </p:nvPr>
        </p:nvSpPr>
        <p:spPr>
          <a:xfrm>
            <a:off x="310400" y="1733400"/>
            <a:ext cx="11812500" cy="4284900"/>
          </a:xfrm>
          <a:prstGeom prst="rect">
            <a:avLst/>
          </a:prstGeom>
        </p:spPr>
        <p:txBody>
          <a:bodyPr spcFirstLastPara="1" wrap="square" lIns="91425" tIns="45700" rIns="91425" bIns="45700" anchor="t" anchorCtr="0">
            <a:noAutofit/>
          </a:bodyPr>
          <a:lstStyle/>
          <a:p>
            <a:pPr marL="457200" lvl="0" indent="-482600" algn="l" rtl="0">
              <a:spcBef>
                <a:spcPts val="0"/>
              </a:spcBef>
              <a:spcAft>
                <a:spcPts val="0"/>
              </a:spcAft>
              <a:buClr>
                <a:srgbClr val="000000"/>
              </a:buClr>
              <a:buSzPts val="4200"/>
              <a:buFont typeface="Twentieth Century"/>
              <a:buAutoNum type="arabicPeriod"/>
            </a:pPr>
            <a:r>
              <a:rPr lang="en-US" sz="4200">
                <a:solidFill>
                  <a:srgbClr val="000000"/>
                </a:solidFill>
              </a:rPr>
              <a:t>Develop Acknowledgement Matrix </a:t>
            </a:r>
            <a:endParaRPr sz="4200">
              <a:solidFill>
                <a:srgbClr val="000000"/>
              </a:solidFill>
            </a:endParaRPr>
          </a:p>
          <a:p>
            <a:pPr marL="457200" lvl="0" indent="-482600" algn="l" rtl="0">
              <a:spcBef>
                <a:spcPts val="0"/>
              </a:spcBef>
              <a:spcAft>
                <a:spcPts val="0"/>
              </a:spcAft>
              <a:buClr>
                <a:srgbClr val="000000"/>
              </a:buClr>
              <a:buSzPts val="4200"/>
              <a:buFont typeface="Twentieth Century"/>
              <a:buAutoNum type="arabicPeriod"/>
            </a:pPr>
            <a:r>
              <a:rPr lang="en-US" sz="4200">
                <a:solidFill>
                  <a:srgbClr val="000000"/>
                </a:solidFill>
              </a:rPr>
              <a:t>Develop concrete symbol (Gotcha)</a:t>
            </a:r>
            <a:endParaRPr sz="4200">
              <a:solidFill>
                <a:srgbClr val="000000"/>
              </a:solidFill>
            </a:endParaRPr>
          </a:p>
          <a:p>
            <a:pPr marL="457200" lvl="0" indent="-482600" algn="l" rtl="0">
              <a:spcBef>
                <a:spcPts val="0"/>
              </a:spcBef>
              <a:spcAft>
                <a:spcPts val="0"/>
              </a:spcAft>
              <a:buClr>
                <a:srgbClr val="000000"/>
              </a:buClr>
              <a:buSzPts val="4200"/>
              <a:buFont typeface="Twentieth Century"/>
              <a:buAutoNum type="arabicPeriod"/>
            </a:pPr>
            <a:r>
              <a:rPr lang="en-US" sz="4200">
                <a:solidFill>
                  <a:srgbClr val="000000"/>
                </a:solidFill>
              </a:rPr>
              <a:t>Plan PD on strategies for Providing Feedback and Acknowledgement</a:t>
            </a:r>
            <a:endParaRPr sz="4200">
              <a:solidFill>
                <a:srgbClr val="000000"/>
              </a:solidFill>
            </a:endParaRPr>
          </a:p>
          <a:p>
            <a:pPr marL="457200" lvl="0" indent="-482600" algn="l" rtl="0">
              <a:spcBef>
                <a:spcPts val="0"/>
              </a:spcBef>
              <a:spcAft>
                <a:spcPts val="0"/>
              </a:spcAft>
              <a:buClr>
                <a:srgbClr val="000000"/>
              </a:buClr>
              <a:buSzPts val="4200"/>
              <a:buFont typeface="Twentieth Century"/>
              <a:buAutoNum type="arabicPeriod"/>
            </a:pPr>
            <a:r>
              <a:rPr lang="en-US" sz="4200">
                <a:solidFill>
                  <a:srgbClr val="000000"/>
                </a:solidFill>
              </a:rPr>
              <a:t>Communicate plan to gain feedback from staff</a:t>
            </a:r>
            <a:endParaRPr sz="4200">
              <a:solidFill>
                <a:srgbClr val="000000"/>
              </a:solidFill>
            </a:endParaRPr>
          </a:p>
          <a:p>
            <a:pPr marL="457200" lvl="0" indent="0" algn="l" rtl="0">
              <a:lnSpc>
                <a:spcPct val="115000"/>
              </a:lnSpc>
              <a:spcBef>
                <a:spcPts val="0"/>
              </a:spcBef>
              <a:spcAft>
                <a:spcPts val="0"/>
              </a:spcAft>
              <a:buNone/>
            </a:pPr>
            <a:endParaRPr sz="6400"/>
          </a:p>
          <a:p>
            <a:pPr marL="457200" lvl="0" indent="0" algn="l" rtl="0">
              <a:lnSpc>
                <a:spcPct val="80000"/>
              </a:lnSpc>
              <a:spcBef>
                <a:spcPts val="700"/>
              </a:spcBef>
              <a:spcAft>
                <a:spcPts val="1000"/>
              </a:spcAft>
              <a:buNone/>
            </a:pPr>
            <a:endParaRPr sz="63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
          <p:cNvSpPr txBox="1">
            <a:spLocks noGrp="1"/>
          </p:cNvSpPr>
          <p:nvPr>
            <p:ph type="title"/>
          </p:nvPr>
        </p:nvSpPr>
        <p:spPr>
          <a:xfrm>
            <a:off x="3099280" y="208565"/>
            <a:ext cx="9315900" cy="9153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2"/>
              </a:buClr>
              <a:buSzPts val="3960"/>
              <a:buFont typeface="Questrial"/>
              <a:buNone/>
            </a:pPr>
            <a:r>
              <a:rPr lang="en-US" sz="3309" b="1"/>
              <a:t>Why is providing positive feedback so important?</a:t>
            </a:r>
            <a:endParaRPr sz="3309" b="1" i="0" u="none" strike="noStrike" cap="none"/>
          </a:p>
        </p:txBody>
      </p:sp>
      <p:sp>
        <p:nvSpPr>
          <p:cNvPr id="178" name="Google Shape;178;p26"/>
          <p:cNvSpPr txBox="1"/>
          <p:nvPr/>
        </p:nvSpPr>
        <p:spPr>
          <a:xfrm>
            <a:off x="333000" y="2254000"/>
            <a:ext cx="11526000" cy="305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solidFill>
                  <a:srgbClr val="1D2A53"/>
                </a:solidFill>
                <a:latin typeface="Calibri"/>
                <a:ea typeface="Calibri"/>
                <a:cs typeface="Calibri"/>
                <a:sym typeface="Calibri"/>
              </a:rPr>
              <a:t>Positive feedback is the presentation of something pleasant or rewarding immediately following a behavior.</a:t>
            </a:r>
            <a:endParaRPr sz="2400">
              <a:solidFill>
                <a:srgbClr val="1D2A53"/>
              </a:solidFill>
              <a:latin typeface="Calibri"/>
              <a:ea typeface="Calibri"/>
              <a:cs typeface="Calibri"/>
              <a:sym typeface="Calibri"/>
            </a:endParaRPr>
          </a:p>
          <a:p>
            <a:pPr marL="0" lvl="0" indent="0" algn="l" rtl="0">
              <a:spcBef>
                <a:spcPts val="640"/>
              </a:spcBef>
              <a:spcAft>
                <a:spcPts val="0"/>
              </a:spcAft>
              <a:buNone/>
            </a:pPr>
            <a:endParaRPr sz="2400">
              <a:solidFill>
                <a:srgbClr val="1D2A53"/>
              </a:solidFill>
              <a:latin typeface="Calibri"/>
              <a:ea typeface="Calibri"/>
              <a:cs typeface="Calibri"/>
              <a:sym typeface="Calibri"/>
            </a:endParaRPr>
          </a:p>
          <a:p>
            <a:pPr marL="0" lvl="0" indent="0" algn="l" rtl="0">
              <a:spcBef>
                <a:spcPts val="640"/>
              </a:spcBef>
              <a:spcAft>
                <a:spcPts val="0"/>
              </a:spcAft>
              <a:buNone/>
            </a:pPr>
            <a:r>
              <a:rPr lang="en-US" sz="2400">
                <a:solidFill>
                  <a:srgbClr val="1D2A53"/>
                </a:solidFill>
                <a:latin typeface="Calibri"/>
                <a:ea typeface="Calibri"/>
                <a:cs typeface="Calibri"/>
                <a:sym typeface="Calibri"/>
              </a:rPr>
              <a:t>It makes that behavior more likely to occur in the future, and is one of the most powerful tools for shaping or changing behavior.</a:t>
            </a:r>
            <a:endParaRPr sz="2400">
              <a:solidFill>
                <a:srgbClr val="1D2A53"/>
              </a:solidFill>
              <a:latin typeface="Calibri"/>
              <a:ea typeface="Calibri"/>
              <a:cs typeface="Calibri"/>
              <a:sym typeface="Calibri"/>
            </a:endParaRPr>
          </a:p>
          <a:p>
            <a:pPr marL="0" lvl="0" indent="0" algn="l" rtl="0">
              <a:spcBef>
                <a:spcPts val="640"/>
              </a:spcBef>
              <a:spcAft>
                <a:spcPts val="0"/>
              </a:spcAft>
              <a:buNone/>
            </a:pPr>
            <a:endParaRPr sz="2400">
              <a:solidFill>
                <a:srgbClr val="1D2A53"/>
              </a:solidFill>
              <a:latin typeface="Calibri"/>
              <a:ea typeface="Calibri"/>
              <a:cs typeface="Calibri"/>
              <a:sym typeface="Calibri"/>
            </a:endParaRPr>
          </a:p>
          <a:p>
            <a:pPr marL="0" lvl="0" indent="0" algn="l" rtl="0">
              <a:spcBef>
                <a:spcPts val="280"/>
              </a:spcBef>
              <a:spcAft>
                <a:spcPts val="0"/>
              </a:spcAft>
              <a:buNone/>
            </a:pPr>
            <a:r>
              <a:rPr lang="en-US" sz="2400">
                <a:solidFill>
                  <a:srgbClr val="1D2A53"/>
                </a:solidFill>
                <a:latin typeface="Calibri"/>
                <a:ea typeface="Calibri"/>
                <a:cs typeface="Calibri"/>
                <a:sym typeface="Calibri"/>
              </a:rPr>
              <a:t>(SBCUSD Positive Behavior Support Initiative)</a:t>
            </a:r>
            <a:endParaRPr sz="2400">
              <a:solidFill>
                <a:srgbClr val="1D2A53"/>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7"/>
          <p:cNvSpPr txBox="1">
            <a:spLocks noGrp="1"/>
          </p:cNvSpPr>
          <p:nvPr>
            <p:ph type="title"/>
          </p:nvPr>
        </p:nvSpPr>
        <p:spPr>
          <a:xfrm>
            <a:off x="3047974" y="222750"/>
            <a:ext cx="8244300" cy="91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US" sz="3010" b="1"/>
              <a:t>SO MUCH RESEARCH TO BACK THIS PRACTICE UP!</a:t>
            </a:r>
            <a:endParaRPr sz="3010" b="1"/>
          </a:p>
        </p:txBody>
      </p:sp>
      <p:sp>
        <p:nvSpPr>
          <p:cNvPr id="185" name="Google Shape;185;p27"/>
          <p:cNvSpPr txBox="1"/>
          <p:nvPr/>
        </p:nvSpPr>
        <p:spPr>
          <a:xfrm>
            <a:off x="476024" y="1392075"/>
            <a:ext cx="11331900" cy="5105400"/>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0"/>
              </a:spcBef>
              <a:spcAft>
                <a:spcPts val="0"/>
              </a:spcAft>
              <a:buNone/>
            </a:pPr>
            <a:endParaRPr sz="3100">
              <a:solidFill>
                <a:srgbClr val="1D2A53"/>
              </a:solidFill>
              <a:latin typeface="Calibri"/>
              <a:ea typeface="Calibri"/>
              <a:cs typeface="Calibri"/>
              <a:sym typeface="Calibri"/>
            </a:endParaRPr>
          </a:p>
          <a:p>
            <a:pPr marL="457200" lvl="0" indent="-425450" algn="l" rtl="0">
              <a:lnSpc>
                <a:spcPct val="90000"/>
              </a:lnSpc>
              <a:spcBef>
                <a:spcPts val="480"/>
              </a:spcBef>
              <a:spcAft>
                <a:spcPts val="0"/>
              </a:spcAft>
              <a:buClr>
                <a:srgbClr val="1D2A53"/>
              </a:buClr>
              <a:buSzPts val="3100"/>
              <a:buFont typeface="Calibri"/>
              <a:buChar char="●"/>
            </a:pPr>
            <a:r>
              <a:rPr lang="en-US" sz="3100">
                <a:solidFill>
                  <a:srgbClr val="1D2A53"/>
                </a:solidFill>
                <a:latin typeface="Calibri"/>
                <a:ea typeface="Calibri"/>
                <a:cs typeface="Calibri"/>
                <a:sym typeface="Calibri"/>
              </a:rPr>
              <a:t>Reinforce the teaching of new behaviors</a:t>
            </a:r>
            <a:endParaRPr sz="3900">
              <a:solidFill>
                <a:srgbClr val="1D2A53"/>
              </a:solidFill>
              <a:latin typeface="Calibri"/>
              <a:ea typeface="Calibri"/>
              <a:cs typeface="Calibri"/>
              <a:sym typeface="Calibri"/>
            </a:endParaRPr>
          </a:p>
          <a:p>
            <a:pPr marL="457200" lvl="0" indent="0" algn="l" rtl="0">
              <a:lnSpc>
                <a:spcPct val="90000"/>
              </a:lnSpc>
              <a:spcBef>
                <a:spcPts val="480"/>
              </a:spcBef>
              <a:spcAft>
                <a:spcPts val="0"/>
              </a:spcAft>
              <a:buNone/>
            </a:pPr>
            <a:endParaRPr sz="3100">
              <a:solidFill>
                <a:srgbClr val="1D2A53"/>
              </a:solidFill>
              <a:latin typeface="Calibri"/>
              <a:ea typeface="Calibri"/>
              <a:cs typeface="Calibri"/>
              <a:sym typeface="Calibri"/>
            </a:endParaRPr>
          </a:p>
          <a:p>
            <a:pPr marL="457200" lvl="0" indent="-425450" algn="l" rtl="0">
              <a:lnSpc>
                <a:spcPct val="90000"/>
              </a:lnSpc>
              <a:spcBef>
                <a:spcPts val="480"/>
              </a:spcBef>
              <a:spcAft>
                <a:spcPts val="0"/>
              </a:spcAft>
              <a:buClr>
                <a:srgbClr val="1D2A53"/>
              </a:buClr>
              <a:buSzPts val="3100"/>
              <a:buFont typeface="Calibri"/>
              <a:buChar char="●"/>
            </a:pPr>
            <a:r>
              <a:rPr lang="en-US" sz="3100">
                <a:solidFill>
                  <a:srgbClr val="1D2A53"/>
                </a:solidFill>
                <a:latin typeface="Calibri"/>
                <a:ea typeface="Calibri"/>
                <a:cs typeface="Calibri"/>
                <a:sym typeface="Calibri"/>
              </a:rPr>
              <a:t>Strengthen and encourage the behaviors we want to occur again in the future</a:t>
            </a:r>
            <a:endParaRPr sz="3900">
              <a:solidFill>
                <a:srgbClr val="1D2A53"/>
              </a:solidFill>
              <a:latin typeface="Calibri"/>
              <a:ea typeface="Calibri"/>
              <a:cs typeface="Calibri"/>
              <a:sym typeface="Calibri"/>
            </a:endParaRPr>
          </a:p>
          <a:p>
            <a:pPr marL="457200" lvl="0" indent="0" algn="l" rtl="0">
              <a:lnSpc>
                <a:spcPct val="90000"/>
              </a:lnSpc>
              <a:spcBef>
                <a:spcPts val="480"/>
              </a:spcBef>
              <a:spcAft>
                <a:spcPts val="0"/>
              </a:spcAft>
              <a:buNone/>
            </a:pPr>
            <a:endParaRPr sz="3100">
              <a:solidFill>
                <a:srgbClr val="1D2A53"/>
              </a:solidFill>
              <a:latin typeface="Calibri"/>
              <a:ea typeface="Calibri"/>
              <a:cs typeface="Calibri"/>
              <a:sym typeface="Calibri"/>
            </a:endParaRPr>
          </a:p>
          <a:p>
            <a:pPr marL="457200" lvl="0" indent="-425450" algn="l" rtl="0">
              <a:lnSpc>
                <a:spcPct val="90000"/>
              </a:lnSpc>
              <a:spcBef>
                <a:spcPts val="480"/>
              </a:spcBef>
              <a:spcAft>
                <a:spcPts val="0"/>
              </a:spcAft>
              <a:buClr>
                <a:srgbClr val="DD8047"/>
              </a:buClr>
              <a:buSzPts val="3100"/>
              <a:buFont typeface="Calibri"/>
              <a:buChar char="●"/>
            </a:pPr>
            <a:r>
              <a:rPr lang="en-US" sz="3100" b="1">
                <a:solidFill>
                  <a:srgbClr val="DD8047"/>
                </a:solidFill>
                <a:latin typeface="Calibri"/>
                <a:ea typeface="Calibri"/>
                <a:cs typeface="Calibri"/>
                <a:sym typeface="Calibri"/>
              </a:rPr>
              <a:t>Every adult interaction with a student is an instructional moment that influences what happens next.</a:t>
            </a:r>
            <a:br>
              <a:rPr lang="en-US" sz="3100" b="1">
                <a:solidFill>
                  <a:srgbClr val="DD8047"/>
                </a:solidFill>
                <a:latin typeface="Calibri"/>
                <a:ea typeface="Calibri"/>
                <a:cs typeface="Calibri"/>
                <a:sym typeface="Calibri"/>
              </a:rPr>
            </a:br>
            <a:endParaRPr sz="3100" b="1">
              <a:solidFill>
                <a:srgbClr val="DD8047"/>
              </a:solidFill>
              <a:latin typeface="Calibri"/>
              <a:ea typeface="Calibri"/>
              <a:cs typeface="Calibri"/>
              <a:sym typeface="Calibri"/>
            </a:endParaRPr>
          </a:p>
          <a:p>
            <a:pPr marL="457200" lvl="0" indent="0" algn="l" rtl="0">
              <a:lnSpc>
                <a:spcPct val="90000"/>
              </a:lnSpc>
              <a:spcBef>
                <a:spcPts val="480"/>
              </a:spcBef>
              <a:spcAft>
                <a:spcPts val="0"/>
              </a:spcAft>
              <a:buNone/>
            </a:pPr>
            <a:endParaRPr sz="3100" b="1">
              <a:solidFill>
                <a:srgbClr val="DD8047"/>
              </a:solidFill>
              <a:latin typeface="Calibri"/>
              <a:ea typeface="Calibri"/>
              <a:cs typeface="Calibri"/>
              <a:sym typeface="Calibri"/>
            </a:endParaRPr>
          </a:p>
          <a:p>
            <a:pPr marL="457200" lvl="0" indent="0" algn="l" rtl="0">
              <a:lnSpc>
                <a:spcPct val="90000"/>
              </a:lnSpc>
              <a:spcBef>
                <a:spcPts val="480"/>
              </a:spcBef>
              <a:spcAft>
                <a:spcPts val="0"/>
              </a:spcAft>
              <a:buNone/>
            </a:pPr>
            <a:endParaRPr sz="3100">
              <a:solidFill>
                <a:srgbClr val="1D2A53"/>
              </a:solidFill>
              <a:latin typeface="Calibri"/>
              <a:ea typeface="Calibri"/>
              <a:cs typeface="Calibri"/>
              <a:sym typeface="Calibri"/>
            </a:endParaRPr>
          </a:p>
          <a:p>
            <a:pPr marL="457200" lvl="0" indent="0" algn="l" rtl="0">
              <a:lnSpc>
                <a:spcPct val="90000"/>
              </a:lnSpc>
              <a:spcBef>
                <a:spcPts val="560"/>
              </a:spcBef>
              <a:spcAft>
                <a:spcPts val="0"/>
              </a:spcAft>
              <a:buNone/>
            </a:pPr>
            <a:endParaRPr sz="3500">
              <a:solidFill>
                <a:srgbClr val="1D2A53"/>
              </a:solidFill>
              <a:latin typeface="Calibri"/>
              <a:ea typeface="Calibri"/>
              <a:cs typeface="Calibri"/>
              <a:sym typeface="Calibri"/>
            </a:endParaRPr>
          </a:p>
        </p:txBody>
      </p:sp>
      <p:sp>
        <p:nvSpPr>
          <p:cNvPr id="186" name="Google Shape;186;p27"/>
          <p:cNvSpPr/>
          <p:nvPr/>
        </p:nvSpPr>
        <p:spPr>
          <a:xfrm>
            <a:off x="3415650" y="1468274"/>
            <a:ext cx="5241698" cy="5318643"/>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dk1"/>
          </a:solidFill>
          <a:ln w="28575" cap="flat" cmpd="sng">
            <a:solidFill>
              <a:srgbClr val="1D2A53"/>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Clr>
                <a:schemeClr val="dk2"/>
              </a:buClr>
              <a:buFont typeface="Arial"/>
              <a:buNone/>
            </a:pPr>
            <a:r>
              <a:rPr lang="en-US" sz="2400" b="1">
                <a:solidFill>
                  <a:srgbClr val="FFFF00"/>
                </a:solidFill>
                <a:latin typeface="Twentieth Century"/>
                <a:ea typeface="Twentieth Century"/>
                <a:cs typeface="Twentieth Century"/>
                <a:sym typeface="Twentieth Century"/>
              </a:rPr>
              <a:t>Research indicates that you </a:t>
            </a:r>
            <a:endParaRPr>
              <a:solidFill>
                <a:srgbClr val="FFFF00"/>
              </a:solidFill>
            </a:endParaRPr>
          </a:p>
          <a:p>
            <a:pPr marL="0" lvl="0" indent="0" algn="ctr" rtl="0">
              <a:spcBef>
                <a:spcPts val="0"/>
              </a:spcBef>
              <a:spcAft>
                <a:spcPts val="0"/>
              </a:spcAft>
              <a:buClr>
                <a:schemeClr val="dk2"/>
              </a:buClr>
              <a:buFont typeface="Arial"/>
              <a:buNone/>
            </a:pPr>
            <a:r>
              <a:rPr lang="en-US" sz="2400" b="1">
                <a:solidFill>
                  <a:srgbClr val="FFFF00"/>
                </a:solidFill>
                <a:latin typeface="Twentieth Century"/>
                <a:ea typeface="Twentieth Century"/>
                <a:cs typeface="Twentieth Century"/>
                <a:sym typeface="Twentieth Century"/>
              </a:rPr>
              <a:t>can improve behavior </a:t>
            </a:r>
            <a:endParaRPr>
              <a:solidFill>
                <a:srgbClr val="FFFF00"/>
              </a:solidFill>
            </a:endParaRPr>
          </a:p>
          <a:p>
            <a:pPr marL="0" lvl="0" indent="0" algn="ctr" rtl="0">
              <a:spcBef>
                <a:spcPts val="0"/>
              </a:spcBef>
              <a:spcAft>
                <a:spcPts val="0"/>
              </a:spcAft>
              <a:buClr>
                <a:schemeClr val="dk2"/>
              </a:buClr>
              <a:buFont typeface="Arial"/>
              <a:buNone/>
            </a:pPr>
            <a:r>
              <a:rPr lang="en-US" sz="2400" b="1">
                <a:solidFill>
                  <a:srgbClr val="FFFF00"/>
                </a:solidFill>
                <a:latin typeface="Twentieth Century"/>
                <a:ea typeface="Twentieth Century"/>
                <a:cs typeface="Twentieth Century"/>
                <a:sym typeface="Twentieth Century"/>
              </a:rPr>
              <a:t>by 80% just by pointing out </a:t>
            </a:r>
            <a:endParaRPr>
              <a:solidFill>
                <a:srgbClr val="FFFF00"/>
              </a:solidFill>
            </a:endParaRPr>
          </a:p>
          <a:p>
            <a:pPr marL="0" lvl="0" indent="0" algn="ctr" rtl="0">
              <a:spcBef>
                <a:spcPts val="0"/>
              </a:spcBef>
              <a:spcAft>
                <a:spcPts val="0"/>
              </a:spcAft>
              <a:buClr>
                <a:schemeClr val="dk2"/>
              </a:buClr>
              <a:buFont typeface="Arial"/>
              <a:buNone/>
            </a:pPr>
            <a:r>
              <a:rPr lang="en-US" sz="2400" b="1">
                <a:solidFill>
                  <a:srgbClr val="FFFF00"/>
                </a:solidFill>
                <a:latin typeface="Twentieth Century"/>
                <a:ea typeface="Twentieth Century"/>
                <a:cs typeface="Twentieth Century"/>
                <a:sym typeface="Twentieth Century"/>
              </a:rPr>
              <a:t>what someone is doing </a:t>
            </a:r>
            <a:endParaRPr>
              <a:solidFill>
                <a:srgbClr val="FFFF00"/>
              </a:solidFill>
            </a:endParaRPr>
          </a:p>
          <a:p>
            <a:pPr marL="0" lvl="0" indent="0" algn="ctr" rtl="0">
              <a:spcBef>
                <a:spcPts val="0"/>
              </a:spcBef>
              <a:spcAft>
                <a:spcPts val="0"/>
              </a:spcAft>
              <a:buClr>
                <a:schemeClr val="dk2"/>
              </a:buClr>
              <a:buFont typeface="Arial"/>
              <a:buNone/>
            </a:pPr>
            <a:r>
              <a:rPr lang="en-US" sz="2400" b="1">
                <a:solidFill>
                  <a:srgbClr val="FFFF00"/>
                </a:solidFill>
                <a:latin typeface="Twentieth Century"/>
                <a:ea typeface="Twentieth Century"/>
                <a:cs typeface="Twentieth Century"/>
                <a:sym typeface="Twentieth Century"/>
              </a:rPr>
              <a:t>correctly.</a:t>
            </a:r>
            <a:endParaRPr sz="2400" b="1">
              <a:solidFill>
                <a:srgbClr val="FFFF00"/>
              </a:solidFill>
              <a:latin typeface="Twentieth Century"/>
              <a:ea typeface="Twentieth Century"/>
              <a:cs typeface="Twentieth Century"/>
              <a:sym typeface="Twentieth Century"/>
            </a:endParaRPr>
          </a:p>
          <a:p>
            <a:pPr marL="0" lvl="0" indent="0" algn="ctr" rtl="0">
              <a:spcBef>
                <a:spcPts val="0"/>
              </a:spcBef>
              <a:spcAft>
                <a:spcPts val="0"/>
              </a:spcAft>
              <a:buClr>
                <a:schemeClr val="dk2"/>
              </a:buClr>
              <a:buFont typeface="Arial"/>
              <a:buNone/>
            </a:pPr>
            <a:endParaRPr sz="2400" b="1">
              <a:solidFill>
                <a:srgbClr val="FFFF00"/>
              </a:solidFill>
              <a:latin typeface="Twentieth Century"/>
              <a:ea typeface="Twentieth Century"/>
              <a:cs typeface="Twentieth Century"/>
              <a:sym typeface="Twentieth Century"/>
            </a:endParaRPr>
          </a:p>
          <a:p>
            <a:pPr marL="0" lvl="0" indent="0" algn="ctr" rtl="0">
              <a:spcBef>
                <a:spcPts val="0"/>
              </a:spcBef>
              <a:spcAft>
                <a:spcPts val="0"/>
              </a:spcAft>
              <a:buClr>
                <a:schemeClr val="dk2"/>
              </a:buClr>
              <a:buFont typeface="Arial"/>
              <a:buNone/>
            </a:pPr>
            <a:r>
              <a:rPr lang="en-US" sz="2400" b="1">
                <a:solidFill>
                  <a:srgbClr val="FFFF00"/>
                </a:solidFill>
                <a:latin typeface="Twentieth Century"/>
                <a:ea typeface="Twentieth Century"/>
                <a:cs typeface="Twentieth Century"/>
                <a:sym typeface="Twentieth Century"/>
              </a:rPr>
              <a:t>Laura Riffel, OSEP</a:t>
            </a:r>
            <a:endParaRPr sz="2400" b="1">
              <a:solidFill>
                <a:srgbClr val="FFFF00"/>
              </a:solidFill>
              <a:latin typeface="Twentieth Century"/>
              <a:ea typeface="Twentieth Century"/>
              <a:cs typeface="Twentieth Century"/>
              <a:sym typeface="Twentieth Century"/>
            </a:endParaRPr>
          </a:p>
          <a:p>
            <a:pPr marL="0" marR="0" lvl="0" indent="0" algn="ctr" rtl="0">
              <a:spcBef>
                <a:spcPts val="0"/>
              </a:spcBef>
              <a:spcAft>
                <a:spcPts val="0"/>
              </a:spcAft>
              <a:buNone/>
            </a:pPr>
            <a:endParaRPr sz="1800">
              <a:solidFill>
                <a:srgbClr val="3A54A5"/>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MDE &amp; PBISmn">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2287</Words>
  <Application>Microsoft Macintosh PowerPoint</Application>
  <PresentationFormat>Widescreen</PresentationFormat>
  <Paragraphs>331</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Noto Sans Symbols</vt:lpstr>
      <vt:lpstr>Times New Roman</vt:lpstr>
      <vt:lpstr>Calibri</vt:lpstr>
      <vt:lpstr>Arial</vt:lpstr>
      <vt:lpstr>Twentieth Century</vt:lpstr>
      <vt:lpstr>Questrial</vt:lpstr>
      <vt:lpstr>Roboto</vt:lpstr>
      <vt:lpstr>MDE &amp; PBISmn</vt:lpstr>
      <vt:lpstr> Tier 1 Team Training  Day 3 </vt:lpstr>
      <vt:lpstr>Learning Expectations</vt:lpstr>
      <vt:lpstr>Tier 1: Implementation Fidelity</vt:lpstr>
      <vt:lpstr> TFI 1.9  Purpose &amp; Outcome</vt:lpstr>
      <vt:lpstr>Culturally Responsive Elaboration</vt:lpstr>
      <vt:lpstr>How can we make Positive Feedback more culturally responsive?</vt:lpstr>
      <vt:lpstr>       Feedback &amp; Acknowledgement  Tasks</vt:lpstr>
      <vt:lpstr>Why is providing positive feedback so important?</vt:lpstr>
      <vt:lpstr>SO MUCH RESEARCH TO BACK THIS PRACTICE UP!</vt:lpstr>
      <vt:lpstr>  Research Recommendations for Providing Positive Feedback </vt:lpstr>
      <vt:lpstr> Recognition is Aligned and Specific </vt:lpstr>
      <vt:lpstr> Choose an example and practice </vt:lpstr>
      <vt:lpstr> Positive Feedback Occurs more Frequently than Correction </vt:lpstr>
      <vt:lpstr> How does 5:1 happen? </vt:lpstr>
      <vt:lpstr> Pair Positive Feedback with a Concrete Symbol </vt:lpstr>
      <vt:lpstr>Keep Staff Motivated and Appreciated!  </vt:lpstr>
      <vt:lpstr>Concrete symbols can strengthen your feedback,  but remember…</vt:lpstr>
      <vt:lpstr>Team Implementation Planning </vt:lpstr>
      <vt:lpstr>Guidelines for School wide Recognition</vt:lpstr>
      <vt:lpstr>Feedback &amp; Acknowledgement System Checklist</vt:lpstr>
      <vt:lpstr>This Tool will help you plan</vt:lpstr>
      <vt:lpstr>Team Implementation Planning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Tier 1 Team Training  Day 3 </dc:title>
  <cp:lastModifiedBy>SUSAN J CHWALEK</cp:lastModifiedBy>
  <cp:revision>1</cp:revision>
  <dcterms:modified xsi:type="dcterms:W3CDTF">2022-09-22T21:14:37Z</dcterms:modified>
</cp:coreProperties>
</file>